
<file path=[Content_Types].xml><?xml version="1.0" encoding="utf-8"?>
<Types xmlns="http://schemas.openxmlformats.org/package/2006/content-types">
  <Default Extension="png" ContentType="image/png"/>
  <Default Extension="m4a" ContentType="audio/mp4"/>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21"/>
  </p:notesMasterIdLst>
  <p:handoutMasterIdLst>
    <p:handoutMasterId r:id="rId22"/>
  </p:handout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Lst>
  <p:sldSz cx="9144000" cy="6858000" type="screen4x3"/>
  <p:notesSz cx="6858000" cy="9144000"/>
  <p:defaultTextStyle>
    <a:defPPr>
      <a:defRPr lang="en-US"/>
    </a:defPPr>
    <a:lvl1pPr algn="l" rtl="0" fontAlgn="base">
      <a:spcBef>
        <a:spcPct val="0"/>
      </a:spcBef>
      <a:spcAft>
        <a:spcPct val="0"/>
      </a:spcAft>
      <a:defRPr sz="10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0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0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0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000" kern="1200">
        <a:solidFill>
          <a:schemeClr val="tx1"/>
        </a:solidFill>
        <a:latin typeface="Arial" panose="020B0604020202020204" pitchFamily="34" charset="0"/>
        <a:ea typeface="+mn-ea"/>
        <a:cs typeface="+mn-cs"/>
      </a:defRPr>
    </a:lvl6pPr>
    <a:lvl7pPr marL="2743200" algn="l" defTabSz="914400" rtl="0" eaLnBrk="1" latinLnBrk="0" hangingPunct="1">
      <a:defRPr sz="1000" kern="1200">
        <a:solidFill>
          <a:schemeClr val="tx1"/>
        </a:solidFill>
        <a:latin typeface="Arial" panose="020B0604020202020204" pitchFamily="34" charset="0"/>
        <a:ea typeface="+mn-ea"/>
        <a:cs typeface="+mn-cs"/>
      </a:defRPr>
    </a:lvl7pPr>
    <a:lvl8pPr marL="3200400" algn="l" defTabSz="914400" rtl="0" eaLnBrk="1" latinLnBrk="0" hangingPunct="1">
      <a:defRPr sz="1000" kern="1200">
        <a:solidFill>
          <a:schemeClr val="tx1"/>
        </a:solidFill>
        <a:latin typeface="Arial" panose="020B0604020202020204" pitchFamily="34" charset="0"/>
        <a:ea typeface="+mn-ea"/>
        <a:cs typeface="+mn-cs"/>
      </a:defRPr>
    </a:lvl8pPr>
    <a:lvl9pPr marL="3657600" algn="l" defTabSz="914400" rtl="0" eaLnBrk="1" latinLnBrk="0" hangingPunct="1">
      <a:defRPr sz="1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006666"/>
    <a:srgbClr val="336699"/>
    <a:srgbClr val="003366"/>
    <a:srgbClr val="FFFFCC"/>
    <a:srgbClr val="4D4D4D"/>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37" autoAdjust="0"/>
    <p:restoredTop sz="82629" autoAdjust="0"/>
  </p:normalViewPr>
  <p:slideViewPr>
    <p:cSldViewPr showGuides="1">
      <p:cViewPr varScale="1">
        <p:scale>
          <a:sx n="94" d="100"/>
          <a:sy n="94" d="100"/>
        </p:scale>
        <p:origin x="252"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101" d="100"/>
          <a:sy n="101" d="100"/>
        </p:scale>
        <p:origin x="558" y="9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smtClean="0"/>
              <a:t>Project Management 6e.</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7DC394-96BE-42DF-BE6A-3FE21738A5E2}" type="datetimeFigureOut">
              <a:rPr lang="en-US" smtClean="0"/>
              <a:t>11/21/2015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FC14BB-C4CF-4114-B73E-DB294E36010D}" type="slidenum">
              <a:rPr lang="en-US" smtClean="0"/>
              <a:t>‹#›</a:t>
            </a:fld>
            <a:endParaRPr lang="en-US" dirty="0"/>
          </a:p>
        </p:txBody>
      </p:sp>
    </p:spTree>
    <p:extLst>
      <p:ext uri="{BB962C8B-B14F-4D97-AF65-F5344CB8AC3E}">
        <p14:creationId xmlns:p14="http://schemas.microsoft.com/office/powerpoint/2010/main" val="94394886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55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Rectangle 2"/>
          <p:cNvSpPr>
            <a:spLocks noGrp="1" noChangeArrowheads="1"/>
          </p:cNvSpPr>
          <p:nvPr>
            <p:ph type="hdr" sz="quarter"/>
          </p:nvPr>
        </p:nvSpPr>
        <p:spPr bwMode="auto">
          <a:xfrm>
            <a:off x="1937695" y="-1"/>
            <a:ext cx="2971800" cy="457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lvl1pPr algn="ctr">
              <a:defRPr sz="1400" b="1">
                <a:latin typeface="Times New Roman" panose="02020603050405020304" pitchFamily="18" charset="0"/>
              </a:defRPr>
            </a:lvl1pPr>
          </a:lstStyle>
          <a:p>
            <a:r>
              <a:rPr lang="en-US" dirty="0" smtClean="0"/>
              <a:t>Project Management 6e.</a:t>
            </a:r>
            <a:endParaRPr lang="en-US" dirty="0"/>
          </a:p>
        </p:txBody>
      </p:sp>
      <p:sp>
        <p:nvSpPr>
          <p:cNvPr id="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r>
              <a:rPr lang="en-US" dirty="0" smtClean="0"/>
              <a:t>10–</a:t>
            </a:r>
            <a:fld id="{0021D51A-B140-41D8-B455-79292309F0E0}" type="slidenum">
              <a:rPr lang="en-US" smtClean="0"/>
              <a:pPr/>
              <a:t>‹#›</a:t>
            </a:fld>
            <a:endParaRPr lang="en-US" dirty="0"/>
          </a:p>
        </p:txBody>
      </p:sp>
    </p:spTree>
    <p:extLst>
      <p:ext uri="{BB962C8B-B14F-4D97-AF65-F5344CB8AC3E}">
        <p14:creationId xmlns:p14="http://schemas.microsoft.com/office/powerpoint/2010/main" val="3051589164"/>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Chapter 10 Leadership: Being an Effective Project Manager</a:t>
            </a:r>
            <a:endParaRPr lang="en-US" sz="1200" dirty="0" smtClean="0">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The success of a project depends on cooperation and contributions of many stakeholders, including the project team, top management, functional managers, customer, suppliers and contractors, among others. An effective project manager needs to build cooperative relationships among all stakeholders in order to complete the project. </a:t>
            </a:r>
          </a:p>
          <a:p>
            <a:r>
              <a:rPr kumimoji="1" lang="en-US" sz="1200" kern="1200" dirty="0" smtClean="0">
                <a:solidFill>
                  <a:schemeClr val="tx1"/>
                </a:solidFill>
                <a:effectLst/>
                <a:latin typeface="Times New Roman" panose="02020603050405020304" pitchFamily="18" charset="0"/>
                <a:ea typeface="+mn-ea"/>
                <a:cs typeface="+mn-cs"/>
              </a:rPr>
              <a:t>This chapter aims to discuss the differences between leading and managing a project. In addition to managerial skills, a project manager needs to be an effective leader with a broad influence base for building social capital, and gaining the cooperation and trust of all project stakeholders, including top management and the customer.</a:t>
            </a:r>
          </a:p>
          <a:p>
            <a:r>
              <a:rPr kumimoji="1" lang="en-US" sz="1200" kern="1200" dirty="0" smtClean="0">
                <a:solidFill>
                  <a:schemeClr val="tx1"/>
                </a:solidFill>
                <a:effectLst/>
                <a:latin typeface="Times New Roman" panose="02020603050405020304" pitchFamily="18" charset="0"/>
                <a:ea typeface="+mn-ea"/>
                <a:cs typeface="+mn-cs"/>
              </a:rPr>
              <a:t>Chapter 10 identifies personal attributes of an effective project manager. The topics of leadership will be expanded into further discussions of managing the project team and working with people outside the organization in the following chapters.</a:t>
            </a:r>
            <a:endParaRPr kumimoji="1" lang="en-US" sz="1200" kern="1200" dirty="0">
              <a:solidFill>
                <a:schemeClr val="tx1"/>
              </a:solidFill>
              <a:effectLst/>
              <a:latin typeface="Times New Roman" panose="02020603050405020304" pitchFamily="18" charset="0"/>
              <a:ea typeface="+mn-ea"/>
              <a:cs typeface="+mn-cs"/>
            </a:endParaRPr>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
        <p:nvSpPr>
          <p:cNvPr id="4" name="Slide Number Placeholder 3"/>
          <p:cNvSpPr>
            <a:spLocks noGrp="1"/>
          </p:cNvSpPr>
          <p:nvPr>
            <p:ph type="sldNum" sz="quarter" idx="12"/>
          </p:nvPr>
        </p:nvSpPr>
        <p:spPr/>
        <p:txBody>
          <a:bodyPr/>
          <a:lstStyle/>
          <a:p>
            <a:r>
              <a:rPr lang="en-US" dirty="0" smtClean="0"/>
              <a:t>10–</a:t>
            </a:r>
            <a:fld id="{0021D51A-B140-41D8-B455-79292309F0E0}" type="slidenum">
              <a:rPr lang="en-US" smtClean="0"/>
              <a:pPr/>
              <a:t>1</a:t>
            </a:fld>
            <a:endParaRPr lang="en-US" dirty="0"/>
          </a:p>
        </p:txBody>
      </p:sp>
    </p:spTree>
    <p:extLst>
      <p:ext uri="{BB962C8B-B14F-4D97-AF65-F5344CB8AC3E}">
        <p14:creationId xmlns:p14="http://schemas.microsoft.com/office/powerpoint/2010/main" val="3061985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Dependencies for a financial software installation project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Figure 10.2 is a radial map of dependencies identified by the project manager responsible for installing a new financial software system in the parent company.  It shows this project needs to depend on a range of stakeholders including the software vendor, top management, IT manager, inventory manager, and purchase department among others.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10</a:t>
            </a:fld>
            <a:endParaRPr lang="en-US" dirty="0"/>
          </a:p>
        </p:txBody>
      </p:sp>
    </p:spTree>
    <p:extLst>
      <p:ext uri="{BB962C8B-B14F-4D97-AF65-F5344CB8AC3E}">
        <p14:creationId xmlns:p14="http://schemas.microsoft.com/office/powerpoint/2010/main" val="6412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Effective project management and MBWA</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Management by wandering around (MBWA) is a management style in which project managers spend a majority of their time outside their office in purposeful pattern of “wandering” through the organization and engaging in face-to-face interactions that put them in touch with their project stakeholders and build cooperation essential to project success.</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An effective project manager needs to:</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Initiate contact with key players.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Anticipate potential problems.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Provide encouragement.</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Reinforce the objectives and vision of the project.</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Intervene to resolve conflicts and prevent stalemates.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11</a:t>
            </a:fld>
            <a:endParaRPr lang="en-US" dirty="0"/>
          </a:p>
        </p:txBody>
      </p:sp>
    </p:spTree>
    <p:extLst>
      <p:ext uri="{BB962C8B-B14F-4D97-AF65-F5344CB8AC3E}">
        <p14:creationId xmlns:p14="http://schemas.microsoft.com/office/powerpoint/2010/main" val="1548614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Managing upward relations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Managing upward relations with top management’s support helps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Secure appropriate budgets for the project,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Gain timely response to unexpected demands, and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Send a clear signal to the organization of the importance of cooperation</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In addition, project managers can motivate the project team when they demonstrate their capabilities to influence top management act in favor of the team by: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Annulling unreasonable demands,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Providing additional resources, and</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Providing recognition of team members’ accomplishments.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12</a:t>
            </a:fld>
            <a:endParaRPr lang="en-US" dirty="0"/>
          </a:p>
        </p:txBody>
      </p:sp>
    </p:spTree>
    <p:extLst>
      <p:ext uri="{BB962C8B-B14F-4D97-AF65-F5344CB8AC3E}">
        <p14:creationId xmlns:p14="http://schemas.microsoft.com/office/powerpoint/2010/main" val="346696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The significance of a project sponsor</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A project may have a sponsor, who usually is a senior management, has a great interest in the project’s success, and would help shelter the project from excessive interference. Figure 10.3 shows the umbrella effect of a project sponsor who acts to defend the project when it is under attack in upper circles of management and others. So the project manager should always keep the sponsor first informed of any problems that may cause embarrassment or disappointment.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13</a:t>
            </a:fld>
            <a:endParaRPr lang="en-US" dirty="0"/>
          </a:p>
        </p:txBody>
      </p:sp>
    </p:spTree>
    <p:extLst>
      <p:ext uri="{BB962C8B-B14F-4D97-AF65-F5344CB8AC3E}">
        <p14:creationId xmlns:p14="http://schemas.microsoft.com/office/powerpoint/2010/main" val="1528419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Leading by example</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Figure 10.4 illustrates that an effective project manager must “walk the talk” and lead by example, in many aspects of project management such as setting priorities, acting in cooperation with others, conveying a sense of urgency, solving problems, responding ethically to dilemmas, and setting high standards of performance for oneself and others.  Leading by example is a highly visible, interactive management style and a powerful leadership tool.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14</a:t>
            </a:fld>
            <a:endParaRPr lang="en-US" dirty="0"/>
          </a:p>
        </p:txBody>
      </p:sp>
    </p:spTree>
    <p:extLst>
      <p:ext uri="{BB962C8B-B14F-4D97-AF65-F5344CB8AC3E}">
        <p14:creationId xmlns:p14="http://schemas.microsoft.com/office/powerpoint/2010/main" val="423019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Ethics and project management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A project manager may encounter ethical dilemmas where it is difficult to determine if conduct is right or wrong throughout the duration of a project. Below are situations that may confront project managers: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Padding of cost and time estimations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Exaggerating pay-offs of project proposals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Falsely assuring customers that everything is on track</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Being pressured to alter status reports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Falsifying cost accounts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Compromising safety standards to accelerate progress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Approving shoddy work</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Organizations can help their employees deal with ethical dilemmas by developing a code of conduct that defines the organization’s standards for professional behaviors and personal integrity.</a:t>
            </a:r>
            <a:endParaRPr kumimoji="1" lang="en-US" sz="11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15</a:t>
            </a:fld>
            <a:endParaRPr lang="en-US" dirty="0"/>
          </a:p>
        </p:txBody>
      </p:sp>
    </p:spTree>
    <p:extLst>
      <p:ext uri="{BB962C8B-B14F-4D97-AF65-F5344CB8AC3E}">
        <p14:creationId xmlns:p14="http://schemas.microsoft.com/office/powerpoint/2010/main" val="581258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Contradictions of project management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An effective project manager has to be able to deal with the contradictory nature of project management. Dealing with those contradictions requires managers to:</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Innovate and yet maintain stability simultaneously.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See the big picture while getting your hands dirty with the details.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Encourage individuals to perform but stress the team goals.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Know when to be hands-off or hands-on.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Be adaptively flexible but firm about standards.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Avoid fostering team versus organizational loyalties.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16</a:t>
            </a:fld>
            <a:endParaRPr lang="en-US" dirty="0"/>
          </a:p>
        </p:txBody>
      </p:sp>
    </p:spTree>
    <p:extLst>
      <p:ext uri="{BB962C8B-B14F-4D97-AF65-F5344CB8AC3E}">
        <p14:creationId xmlns:p14="http://schemas.microsoft.com/office/powerpoint/2010/main" val="245408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Traits of an effective project manager</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An effective project manager must: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Be a systems thinker</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Be a skillful politician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Be an optimist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Be proactive rather than reactive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Has a general business perspective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Has a strong sense of personal integrity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Has a high emotional intelligence (EQ), and</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Manages time effectively.</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17</a:t>
            </a:fld>
            <a:endParaRPr lang="en-US" dirty="0"/>
          </a:p>
        </p:txBody>
      </p:sp>
    </p:spTree>
    <p:extLst>
      <p:ext uri="{BB962C8B-B14F-4D97-AF65-F5344CB8AC3E}">
        <p14:creationId xmlns:p14="http://schemas.microsoft.com/office/powerpoint/2010/main" val="1587039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Suggestions for project managers</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A successful project manager must:</a:t>
            </a:r>
          </a:p>
          <a:p>
            <a:pPr lvl="1"/>
            <a:r>
              <a:rPr kumimoji="1" lang="en-US" sz="1200" kern="1200" dirty="0" smtClean="0">
                <a:solidFill>
                  <a:schemeClr val="tx1"/>
                </a:solidFill>
                <a:effectLst/>
                <a:latin typeface="Times New Roman" panose="02020603050405020304" pitchFamily="18" charset="0"/>
                <a:ea typeface="+mn-ea"/>
                <a:cs typeface="+mn-cs"/>
              </a:rPr>
              <a:t>Believe that “what goes around comes around.”</a:t>
            </a:r>
          </a:p>
          <a:p>
            <a:pPr lvl="1"/>
            <a:r>
              <a:rPr kumimoji="1" lang="en-US" sz="1200" kern="1200" dirty="0" smtClean="0">
                <a:solidFill>
                  <a:schemeClr val="tx1"/>
                </a:solidFill>
                <a:effectLst/>
                <a:latin typeface="Times New Roman" panose="02020603050405020304" pitchFamily="18" charset="0"/>
                <a:ea typeface="+mn-ea"/>
                <a:cs typeface="+mn-cs"/>
              </a:rPr>
              <a:t>Build relationships before they are needed. </a:t>
            </a:r>
          </a:p>
          <a:p>
            <a:pPr lvl="1"/>
            <a:r>
              <a:rPr kumimoji="1" lang="en-US" sz="1200" kern="1200" dirty="0" smtClean="0">
                <a:solidFill>
                  <a:schemeClr val="tx1"/>
                </a:solidFill>
                <a:effectLst/>
                <a:latin typeface="Times New Roman" panose="02020603050405020304" pitchFamily="18" charset="0"/>
                <a:ea typeface="+mn-ea"/>
                <a:cs typeface="+mn-cs"/>
              </a:rPr>
              <a:t>Understand that trust is built and sustained through frequent face-to-face contact.</a:t>
            </a:r>
          </a:p>
          <a:p>
            <a:endParaRPr lang="en-US" dirty="0"/>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18</a:t>
            </a:fld>
            <a:endParaRPr lang="en-US" dirty="0"/>
          </a:p>
        </p:txBody>
      </p:sp>
    </p:spTree>
    <p:extLst>
      <p:ext uri="{BB962C8B-B14F-4D97-AF65-F5344CB8AC3E}">
        <p14:creationId xmlns:p14="http://schemas.microsoft.com/office/powerpoint/2010/main" val="3412185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Key terms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Summarized below are key terminology covered in this chapter, including emotional intelligence (EQ).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Emotional intelligence (EQ) is the ability or skill to perceive, assess, and manage the emotions of one’s self and others.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Inspiration-related currencies are based on inspiration (opportunity to do good, be the best, etc.).</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Law of reciprocity states that people are obligated to grant a favor comparable to the one they received.</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Leading by example requires exhibiting the behaviors you want to see in others.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Management by wandering around (MBWA) is a management style in which managers spend the majority of their time outside their offices interacting with key people.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Personal-related currencies are influence based on enhancing another person’s self-esteem.</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Position-related currencies are influence based on the ability to enhance someone else’s position within an organization.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Proactive describes working within your sphere of influence to accomplish something.</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Relationship-related currencies Influence based on friendship.</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Social network building is the process of identifying and building cooperative relationships with key people.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Stakeholders are individuals and organizations that are actively involved in the project, or whose interests may be positively or negatively affected as a result of project execution or completion and who may also exert influence over the project and its results.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Systems thinking is a holistic approach to viewing problems that emphasizes understanding the interactions among different problem factors.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Task-related currencies is influence based, helping someone else do their work.</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19</a:t>
            </a:fld>
            <a:endParaRPr lang="en-US" dirty="0"/>
          </a:p>
        </p:txBody>
      </p:sp>
    </p:spTree>
    <p:extLst>
      <p:ext uri="{BB962C8B-B14F-4D97-AF65-F5344CB8AC3E}">
        <p14:creationId xmlns:p14="http://schemas.microsoft.com/office/powerpoint/2010/main" val="1594129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Where Are We Now?</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This chapter focuses on drawing a contrast between leadership and managerial skills, and identifies personal attributes of an effective project manager. The topics of leadership will be expanded into further discussion of managing the project team in Chapter 11 and working with people outside the organization in Chapter 12.</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2</a:t>
            </a:fld>
            <a:endParaRPr lang="en-US" dirty="0"/>
          </a:p>
        </p:txBody>
      </p:sp>
    </p:spTree>
    <p:extLst>
      <p:ext uri="{BB962C8B-B14F-4D97-AF65-F5344CB8AC3E}">
        <p14:creationId xmlns:p14="http://schemas.microsoft.com/office/powerpoint/2010/main" val="420275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Managing vs. leading a project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A project manager copes with the complexity of managing a project by: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Formulating plans and objectives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Monitoring results for variances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Taking corrective actions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Expediting critical activities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Solving technical problems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Serving as peacemaker among conflicting project stakeholders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Make tradeoffs among time, cost, and project scope</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In addition, a project manager also provides leadership in coping with changes in project elements by: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Recognizing the need for change to keep the project on track</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Initiating change when necessary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Providing direction and motivation to project stakeholders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Innovating and adapting to change as necessary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Integrating assigned resources to address changes in the project</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3</a:t>
            </a:fld>
            <a:endParaRPr lang="en-US" dirty="0"/>
          </a:p>
        </p:txBody>
      </p:sp>
    </p:spTree>
    <p:extLst>
      <p:ext uri="{BB962C8B-B14F-4D97-AF65-F5344CB8AC3E}">
        <p14:creationId xmlns:p14="http://schemas.microsoft.com/office/powerpoint/2010/main" val="6758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Managing project stakeholders </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Managing project stakeholders is important, because: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A project manager usually relies on a web of relationships to get the project done, as the project manager can’t do it all and get it all done by him/herself,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Hands-on work is not the same as leading, and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What’s important to you likely isn’t as important to someone else, because different groups have different stakes (responsibilities, agendas, and priorities) in the project’s outcome.</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Therefore, perseverance is important, as project management is tough and tiring, though rewarding.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4</a:t>
            </a:fld>
            <a:endParaRPr lang="en-US" dirty="0"/>
          </a:p>
        </p:txBody>
      </p:sp>
    </p:spTree>
    <p:extLst>
      <p:ext uri="{BB962C8B-B14F-4D97-AF65-F5344CB8AC3E}">
        <p14:creationId xmlns:p14="http://schemas.microsoft.com/office/powerpoint/2010/main" val="177749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pPr lvl="0"/>
            <a:r>
              <a:rPr kumimoji="1" lang="en-US" sz="1200" b="1" kern="1200" dirty="0" smtClean="0">
                <a:solidFill>
                  <a:schemeClr val="tx1"/>
                </a:solidFill>
                <a:effectLst/>
                <a:latin typeface="Times New Roman" panose="02020603050405020304" pitchFamily="18" charset="0"/>
                <a:ea typeface="+mn-ea"/>
                <a:cs typeface="+mn-cs"/>
              </a:rPr>
              <a:t>Network of stakeholders</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b="1" kern="1200" dirty="0" smtClean="0">
                <a:solidFill>
                  <a:schemeClr val="tx1"/>
                </a:solidFill>
                <a:effectLst/>
                <a:latin typeface="Times New Roman" panose="02020603050405020304" pitchFamily="18" charset="0"/>
                <a:ea typeface="+mn-ea"/>
                <a:cs typeface="+mn-cs"/>
              </a:rPr>
              <a:t>Figure 10.1 </a:t>
            </a:r>
            <a:r>
              <a:rPr kumimoji="1" lang="en-US" sz="1200" kern="1200" dirty="0" smtClean="0">
                <a:solidFill>
                  <a:schemeClr val="tx1"/>
                </a:solidFill>
                <a:effectLst/>
                <a:latin typeface="Times New Roman" panose="02020603050405020304" pitchFamily="18" charset="0"/>
                <a:ea typeface="+mn-ea"/>
                <a:cs typeface="+mn-cs"/>
              </a:rPr>
              <a:t>shows different groups of stakeholders organized in concentric circles, inside and outside the organization that can affect the project’s success. At the center is the core group of specialists (the project team and manager) assigned to complete the project. Surrounding this group are professionals who work on specific segments of the project. </a:t>
            </a:r>
          </a:p>
          <a:p>
            <a:r>
              <a:rPr kumimoji="1" lang="en-US" sz="1200" kern="1200" dirty="0" smtClean="0">
                <a:solidFill>
                  <a:schemeClr val="tx1"/>
                </a:solidFill>
                <a:effectLst/>
                <a:latin typeface="Times New Roman" panose="02020603050405020304" pitchFamily="18" charset="0"/>
                <a:ea typeface="+mn-ea"/>
                <a:cs typeface="+mn-cs"/>
              </a:rPr>
              <a:t>Beyond this group are the groups of people within the parent organization who are either directly or indirectly involved with the project. The most notable is top management, to whom the project manager is accountable. In addition, there are also functional managers who provide resources or administrative support for the project, and possibly other project managers responsible for specific segments of the project.</a:t>
            </a:r>
          </a:p>
          <a:p>
            <a:r>
              <a:rPr kumimoji="1" lang="en-US" sz="1200" kern="1200" dirty="0" smtClean="0">
                <a:solidFill>
                  <a:schemeClr val="tx1"/>
                </a:solidFill>
                <a:effectLst/>
                <a:latin typeface="Times New Roman" panose="02020603050405020304" pitchFamily="18" charset="0"/>
                <a:ea typeface="+mn-ea"/>
                <a:cs typeface="+mn-cs"/>
              </a:rPr>
              <a:t>External stakeholders are in the outmost ring, such as government agencies, contractors, customers, and other organizations.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5</a:t>
            </a:fld>
            <a:endParaRPr lang="en-US" dirty="0"/>
          </a:p>
        </p:txBody>
      </p:sp>
    </p:spTree>
    <p:extLst>
      <p:ext uri="{BB962C8B-B14F-4D97-AF65-F5344CB8AC3E}">
        <p14:creationId xmlns:p14="http://schemas.microsoft.com/office/powerpoint/2010/main" val="4272454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Influence as exchange</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Mutual exchange of resources and services is a common practice to build a network of cooperative relationships, which are often viewed as organizational currencies (or favors) to be exercised in order to exert influences, among divergent allies and stakeholders.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6</a:t>
            </a:fld>
            <a:endParaRPr lang="en-US" dirty="0"/>
          </a:p>
        </p:txBody>
      </p:sp>
    </p:spTree>
    <p:extLst>
      <p:ext uri="{BB962C8B-B14F-4D97-AF65-F5344CB8AC3E}">
        <p14:creationId xmlns:p14="http://schemas.microsoft.com/office/powerpoint/2010/main" val="2896732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Organizational currencies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Table 10.1 </a:t>
            </a:r>
            <a:r>
              <a:rPr kumimoji="1" lang="en-US" sz="1200" kern="1200" dirty="0" smtClean="0">
                <a:solidFill>
                  <a:schemeClr val="tx1"/>
                </a:solidFill>
                <a:effectLst/>
                <a:latin typeface="Times New Roman" panose="02020603050405020304" pitchFamily="18" charset="0"/>
                <a:ea typeface="+mn-ea"/>
                <a:cs typeface="+mn-cs"/>
              </a:rPr>
              <a:t>presents various kinds of commonly traded organizational currencies, relating to task, position, personal, inspiration and relationship.  </a:t>
            </a: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Task-related currencies </a:t>
            </a:r>
            <a:r>
              <a:rPr kumimoji="1" lang="en-US" sz="1200" kern="1200" dirty="0" smtClean="0">
                <a:solidFill>
                  <a:schemeClr val="tx1"/>
                </a:solidFill>
                <a:effectLst/>
                <a:latin typeface="Times New Roman" panose="02020603050405020304" pitchFamily="18" charset="0"/>
                <a:ea typeface="+mn-ea"/>
                <a:cs typeface="+mn-cs"/>
              </a:rPr>
              <a:t>include the sharing of resources, assistance, cooperation and information.</a:t>
            </a: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Position-related currencies </a:t>
            </a:r>
            <a:r>
              <a:rPr kumimoji="1" lang="en-US" sz="1200" kern="1200" dirty="0" smtClean="0">
                <a:solidFill>
                  <a:schemeClr val="tx1"/>
                </a:solidFill>
                <a:effectLst/>
                <a:latin typeface="Times New Roman" panose="02020603050405020304" pitchFamily="18" charset="0"/>
                <a:ea typeface="+mn-ea"/>
                <a:cs typeface="+mn-cs"/>
              </a:rPr>
              <a:t>include advancement (giving a task or assignment that can result in advancement/promotion opportunities), recognition (acknowledging effort, accomplishment, or ability), visibility (providing a chance to be known by higher-ups in the organization), and network/contacts (opportunities for linking with others).</a:t>
            </a:r>
          </a:p>
          <a:p>
            <a:endParaRPr lang="en-US" dirty="0"/>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7</a:t>
            </a:fld>
            <a:endParaRPr lang="en-US" dirty="0"/>
          </a:p>
        </p:txBody>
      </p:sp>
    </p:spTree>
    <p:extLst>
      <p:ext uri="{BB962C8B-B14F-4D97-AF65-F5344CB8AC3E}">
        <p14:creationId xmlns:p14="http://schemas.microsoft.com/office/powerpoint/2010/main" val="1085402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More organizational currencies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Here are three additional commonly traded organizational currencies.</a:t>
            </a: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Inspiration-related currencies</a:t>
            </a:r>
            <a:r>
              <a:rPr kumimoji="1" lang="en-US" sz="1200" kern="1200" dirty="0" smtClean="0">
                <a:solidFill>
                  <a:schemeClr val="tx1"/>
                </a:solidFill>
                <a:effectLst/>
                <a:latin typeface="Times New Roman" panose="02020603050405020304" pitchFamily="18" charset="0"/>
                <a:ea typeface="+mn-ea"/>
                <a:cs typeface="+mn-cs"/>
              </a:rPr>
              <a:t> include vision (from being involved in a task that has larger significance for the unit, organization, customer, or society), excellence (in having a chance to do important things really well), and ethical correctness (demonstrating what is “right” by a higher standard than efficiency).</a:t>
            </a: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Relationship-related currencies </a:t>
            </a:r>
            <a:r>
              <a:rPr kumimoji="1" lang="en-US" sz="1200" kern="1200" dirty="0" smtClean="0">
                <a:solidFill>
                  <a:schemeClr val="tx1"/>
                </a:solidFill>
                <a:effectLst/>
                <a:latin typeface="Times New Roman" panose="02020603050405020304" pitchFamily="18" charset="0"/>
                <a:ea typeface="+mn-ea"/>
                <a:cs typeface="+mn-cs"/>
              </a:rPr>
              <a:t>include acceptance (in providing closeness and friendship), personal support (through the giving of personal and emotional backing), and understanding (by listening to others’ concerns and issues).</a:t>
            </a: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Personal-related currencies</a:t>
            </a:r>
            <a:r>
              <a:rPr kumimoji="1" lang="en-US" sz="1200" kern="1200" dirty="0" smtClean="0">
                <a:solidFill>
                  <a:schemeClr val="tx1"/>
                </a:solidFill>
                <a:effectLst/>
                <a:latin typeface="Times New Roman" panose="02020603050405020304" pitchFamily="18" charset="0"/>
                <a:ea typeface="+mn-ea"/>
                <a:cs typeface="+mn-cs"/>
              </a:rPr>
              <a:t> include</a:t>
            </a:r>
            <a:r>
              <a:rPr kumimoji="1" lang="en-US" sz="1200" b="1" kern="1200" dirty="0" smtClean="0">
                <a:solidFill>
                  <a:schemeClr val="tx1"/>
                </a:solidFill>
                <a:effectLst/>
                <a:latin typeface="Times New Roman" panose="02020603050405020304" pitchFamily="18" charset="0"/>
                <a:ea typeface="+mn-ea"/>
                <a:cs typeface="+mn-cs"/>
              </a:rPr>
              <a:t> </a:t>
            </a:r>
            <a:r>
              <a:rPr kumimoji="1" lang="en-US" sz="1200" kern="1200" dirty="0" smtClean="0">
                <a:solidFill>
                  <a:schemeClr val="tx1"/>
                </a:solidFill>
                <a:effectLst/>
                <a:latin typeface="Times New Roman" panose="02020603050405020304" pitchFamily="18" charset="0"/>
                <a:ea typeface="+mn-ea"/>
                <a:cs typeface="+mn-cs"/>
              </a:rPr>
              <a:t>offering opportunities for challenge/learning (through sharing tasks that increase skills and abilities), ownership/involvement (by letting others have ownership and influence), and gratitude (by expressing appreciation).</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8</a:t>
            </a:fld>
            <a:endParaRPr lang="en-US" dirty="0"/>
          </a:p>
        </p:txBody>
      </p:sp>
    </p:spTree>
    <p:extLst>
      <p:ext uri="{BB962C8B-B14F-4D97-AF65-F5344CB8AC3E}">
        <p14:creationId xmlns:p14="http://schemas.microsoft.com/office/powerpoint/2010/main" val="2821767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Mapping network dependencies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With a social network built, the project manager needs to map network dependencies, first from the project team’s perspective by asking the following questions: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Whose cooperation will we need?</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Whose agreement or approval will we need?</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Whose opposition would keep us from accomplishing the project?</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project manager then needs to take the stakeholders’ perspective to ask the following questions: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What differences exist between the team and those on whom the team will depend?</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How do the stakeholders view the project?</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What is the status of our relationships with the stakeholders?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What sources of influence does the team have relative to the stakeholders?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Header Placeholder 1"/>
          <p:cNvSpPr>
            <a:spLocks noGrp="1"/>
          </p:cNvSpPr>
          <p:nvPr>
            <p:ph type="hdr" sz="quarter" idx="10"/>
          </p:nvPr>
        </p:nvSpPr>
        <p:spPr/>
        <p:txBody>
          <a:bodyPr/>
          <a:lstStyle/>
          <a:p>
            <a:r>
              <a:rPr lang="en-US" dirty="0" smtClean="0"/>
              <a:t>Project Management 6e.</a:t>
            </a:r>
            <a:endParaRPr lang="en-US" dirty="0"/>
          </a:p>
        </p:txBody>
      </p:sp>
      <p:sp>
        <p:nvSpPr>
          <p:cNvPr id="3" name="Slide Number Placeholder 2"/>
          <p:cNvSpPr>
            <a:spLocks noGrp="1"/>
          </p:cNvSpPr>
          <p:nvPr>
            <p:ph type="sldNum" sz="quarter" idx="11"/>
          </p:nvPr>
        </p:nvSpPr>
        <p:spPr/>
        <p:txBody>
          <a:bodyPr/>
          <a:lstStyle/>
          <a:p>
            <a:r>
              <a:rPr lang="en-US" dirty="0" smtClean="0"/>
              <a:t>10–</a:t>
            </a:r>
            <a:fld id="{0021D51A-B140-41D8-B455-79292309F0E0}" type="slidenum">
              <a:rPr lang="en-US" smtClean="0"/>
              <a:pPr/>
              <a:t>9</a:t>
            </a:fld>
            <a:endParaRPr lang="en-US" dirty="0"/>
          </a:p>
        </p:txBody>
      </p:sp>
    </p:spTree>
    <p:extLst>
      <p:ext uri="{BB962C8B-B14F-4D97-AF65-F5344CB8AC3E}">
        <p14:creationId xmlns:p14="http://schemas.microsoft.com/office/powerpoint/2010/main" val="2450204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4063" name="Text Box 31"/>
          <p:cNvSpPr txBox="1">
            <a:spLocks noChangeArrowheads="1"/>
          </p:cNvSpPr>
          <p:nvPr userDrawn="1"/>
        </p:nvSpPr>
        <p:spPr bwMode="auto">
          <a:xfrm>
            <a:off x="5549900" y="2727325"/>
            <a:ext cx="3470275" cy="138499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l">
              <a:spcBef>
                <a:spcPct val="50000"/>
              </a:spcBef>
            </a:pPr>
            <a:r>
              <a:rPr lang="en-US" sz="2800" b="1" dirty="0" smtClean="0">
                <a:solidFill>
                  <a:srgbClr val="002060"/>
                </a:solidFill>
                <a:effectLst>
                  <a:outerShdw blurRad="38100" dist="38100" dir="2700000" algn="tl">
                    <a:srgbClr val="000000">
                      <a:alpha val="43137"/>
                    </a:srgbClr>
                  </a:outerShdw>
                </a:effectLst>
              </a:rPr>
              <a:t>Leadership:</a:t>
            </a:r>
            <a:r>
              <a:rPr lang="en-US" sz="2800" b="1" dirty="0">
                <a:solidFill>
                  <a:srgbClr val="002060"/>
                </a:solidFill>
                <a:effectLst>
                  <a:outerShdw blurRad="38100" dist="38100" dir="2700000" algn="tl">
                    <a:srgbClr val="000000">
                      <a:alpha val="43137"/>
                    </a:srgbClr>
                  </a:outerShdw>
                </a:effectLst>
              </a:rPr>
              <a:t/>
            </a:r>
            <a:br>
              <a:rPr lang="en-US" sz="2800" b="1" dirty="0">
                <a:solidFill>
                  <a:srgbClr val="002060"/>
                </a:solidFill>
                <a:effectLst>
                  <a:outerShdw blurRad="38100" dist="38100" dir="2700000" algn="tl">
                    <a:srgbClr val="000000">
                      <a:alpha val="43137"/>
                    </a:srgbClr>
                  </a:outerShdw>
                </a:effectLst>
              </a:rPr>
            </a:br>
            <a:r>
              <a:rPr lang="en-US" sz="2800" b="1" dirty="0" smtClean="0">
                <a:solidFill>
                  <a:srgbClr val="002060"/>
                </a:solidFill>
                <a:effectLst>
                  <a:outerShdw blurRad="38100" dist="38100" dir="2700000" algn="tl">
                    <a:srgbClr val="000000">
                      <a:alpha val="43137"/>
                    </a:srgbClr>
                  </a:outerShdw>
                </a:effectLst>
              </a:rPr>
              <a:t>Being</a:t>
            </a:r>
            <a:r>
              <a:rPr lang="en-US" sz="2800" b="1" baseline="0" dirty="0" smtClean="0">
                <a:solidFill>
                  <a:srgbClr val="002060"/>
                </a:solidFill>
                <a:effectLst>
                  <a:outerShdw blurRad="38100" dist="38100" dir="2700000" algn="tl">
                    <a:srgbClr val="000000">
                      <a:alpha val="43137"/>
                    </a:srgbClr>
                  </a:outerShdw>
                </a:effectLst>
              </a:rPr>
              <a:t> an Effective Project Manager</a:t>
            </a:r>
            <a:endParaRPr lang="en-US" sz="2800" b="1" dirty="0" smtClean="0">
              <a:solidFill>
                <a:srgbClr val="002060"/>
              </a:solidFill>
              <a:effectLst>
                <a:outerShdw blurRad="38100" dist="38100" dir="2700000" algn="tl">
                  <a:srgbClr val="000000">
                    <a:alpha val="43137"/>
                  </a:srgbClr>
                </a:outerShdw>
              </a:effectLst>
            </a:endParaRPr>
          </a:p>
        </p:txBody>
      </p:sp>
      <p:sp>
        <p:nvSpPr>
          <p:cNvPr id="44066" name="Text Box 34"/>
          <p:cNvSpPr txBox="1">
            <a:spLocks noChangeArrowheads="1"/>
          </p:cNvSpPr>
          <p:nvPr userDrawn="1"/>
        </p:nvSpPr>
        <p:spPr bwMode="auto">
          <a:xfrm>
            <a:off x="5531177" y="1781298"/>
            <a:ext cx="2925763" cy="36933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b="1" dirty="0">
                <a:solidFill>
                  <a:schemeClr val="accent3">
                    <a:lumMod val="75000"/>
                  </a:schemeClr>
                </a:solidFill>
              </a:rPr>
              <a:t>CHAPTER </a:t>
            </a:r>
            <a:r>
              <a:rPr lang="en-US" sz="1800" b="1" dirty="0" smtClean="0">
                <a:solidFill>
                  <a:schemeClr val="accent3">
                    <a:lumMod val="75000"/>
                  </a:schemeClr>
                </a:solidFill>
              </a:rPr>
              <a:t>TEN</a:t>
            </a:r>
            <a:endParaRPr lang="en-US" sz="1800" b="1" dirty="0">
              <a:solidFill>
                <a:schemeClr val="accent3">
                  <a:lumMod val="75000"/>
                </a:schemeClr>
              </a:solidFill>
            </a:endParaRPr>
          </a:p>
        </p:txBody>
      </p:sp>
      <p:sp>
        <p:nvSpPr>
          <p:cNvPr id="6" name="Rectangle 32"/>
          <p:cNvSpPr>
            <a:spLocks noChangeArrowheads="1"/>
          </p:cNvSpPr>
          <p:nvPr userDrawn="1"/>
        </p:nvSpPr>
        <p:spPr bwMode="auto">
          <a:xfrm>
            <a:off x="5915025" y="6172200"/>
            <a:ext cx="2803525"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DDDDDD"/>
                  </a:outerShdw>
                </a:effectLst>
              </a14:hiddenEffects>
            </a:ext>
          </a:extLst>
        </p:spPr>
        <p:txBody>
          <a:bodyPr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spcBef>
                <a:spcPct val="50000"/>
              </a:spcBef>
              <a:defRPr/>
            </a:pPr>
            <a:r>
              <a:rPr lang="en-US" sz="900" b="1" i="1" dirty="0" smtClean="0">
                <a:solidFill>
                  <a:schemeClr val="bg1"/>
                </a:solidFill>
                <a:effectLst>
                  <a:outerShdw blurRad="38100" dist="38100" dir="2700000" algn="tl">
                    <a:srgbClr val="000000">
                      <a:alpha val="43137"/>
                    </a:srgbClr>
                  </a:outerShdw>
                </a:effectLst>
              </a:rPr>
              <a:t>PowerPoint Presentation by Charlie Cook</a:t>
            </a:r>
          </a:p>
        </p:txBody>
      </p:sp>
      <p:sp>
        <p:nvSpPr>
          <p:cNvPr id="7" name="Rectangle 33"/>
          <p:cNvSpPr>
            <a:spLocks noChangeArrowheads="1"/>
          </p:cNvSpPr>
          <p:nvPr userDrawn="1"/>
        </p:nvSpPr>
        <p:spPr bwMode="auto">
          <a:xfrm>
            <a:off x="6072188" y="5802313"/>
            <a:ext cx="24876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defRPr/>
            </a:pPr>
            <a:r>
              <a:rPr lang="en-US" sz="900" b="1" i="1" dirty="0" smtClean="0">
                <a:solidFill>
                  <a:schemeClr val="bg1"/>
                </a:solidFill>
                <a:effectLst>
                  <a:outerShdw blurRad="38100" dist="38100" dir="2700000" algn="tl">
                    <a:srgbClr val="000000">
                      <a:alpha val="43137"/>
                    </a:srgbClr>
                  </a:outerShdw>
                </a:effectLst>
              </a:rPr>
              <a:t>Copyright </a:t>
            </a:r>
            <a:r>
              <a:rPr lang="en-US" sz="900" b="1" i="1" dirty="0" smtClean="0">
                <a:solidFill>
                  <a:schemeClr val="bg1"/>
                </a:solidFill>
                <a:effectLst>
                  <a:outerShdw blurRad="38100" dist="38100" dir="2700000" algn="tl">
                    <a:srgbClr val="000000">
                      <a:alpha val="43137"/>
                    </a:srgbClr>
                  </a:outerShdw>
                </a:effectLst>
                <a:cs typeface="Arial" panose="020B0604020202020204" pitchFamily="34" charset="0"/>
              </a:rPr>
              <a:t>© </a:t>
            </a:r>
            <a:r>
              <a:rPr lang="en-US" sz="900" b="1" i="1" dirty="0" smtClean="0">
                <a:solidFill>
                  <a:schemeClr val="bg1"/>
                </a:solidFill>
                <a:effectLst>
                  <a:outerShdw blurRad="38100" dist="38100" dir="2700000" algn="tl">
                    <a:srgbClr val="000000">
                      <a:alpha val="43137"/>
                    </a:srgbClr>
                  </a:outerShdw>
                </a:effectLst>
              </a:rPr>
              <a:t>2014 McGraw-Hill Education. </a:t>
            </a:r>
            <a:br>
              <a:rPr lang="en-US" sz="900" b="1" i="1" dirty="0" smtClean="0">
                <a:solidFill>
                  <a:schemeClr val="bg1"/>
                </a:solidFill>
                <a:effectLst>
                  <a:outerShdw blurRad="38100" dist="38100" dir="2700000" algn="tl">
                    <a:srgbClr val="000000">
                      <a:alpha val="43137"/>
                    </a:srgbClr>
                  </a:outerShdw>
                </a:effectLst>
              </a:rPr>
            </a:br>
            <a:r>
              <a:rPr lang="en-US" sz="900" b="1" i="1" dirty="0" smtClean="0">
                <a:solidFill>
                  <a:schemeClr val="bg1"/>
                </a:solidFill>
                <a:effectLst>
                  <a:outerShdw blurRad="38100" dist="38100" dir="2700000" algn="tl">
                    <a:srgbClr val="000000">
                      <a:alpha val="43137"/>
                    </a:srgbClr>
                  </a:outerShdw>
                </a:effectLst>
              </a:rPr>
              <a:t>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r>
              <a:rPr lang="en-US" dirty="0" smtClean="0"/>
              <a:t>~</a:t>
            </a:r>
            <a:r>
              <a:rPr lang="en-US" dirty="0" smtClean="0">
                <a:cs typeface="Times New Roman" panose="02020603050405020304" pitchFamily="18" charset="0"/>
              </a:rPr>
              <a:t>–</a:t>
            </a:r>
            <a:fld id="{99A9600D-45E7-4CF0-AB14-5C77CDB2B045}" type="slidenum">
              <a:rPr lang="en-US" smtClean="0"/>
              <a:pPr/>
              <a:t>‹#›</a:t>
            </a:fld>
            <a:endParaRPr lang="en-US" dirty="0"/>
          </a:p>
        </p:txBody>
      </p:sp>
    </p:spTree>
    <p:extLst>
      <p:ext uri="{BB962C8B-B14F-4D97-AF65-F5344CB8AC3E}">
        <p14:creationId xmlns:p14="http://schemas.microsoft.com/office/powerpoint/2010/main" val="575256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lvl1pPr>
              <a:defRPr/>
            </a:lvl1pPr>
          </a:lstStyle>
          <a:p>
            <a:r>
              <a:rPr lang="en-US" dirty="0" smtClean="0"/>
              <a:t>~</a:t>
            </a:r>
            <a:r>
              <a:rPr lang="en-US" dirty="0" smtClean="0">
                <a:cs typeface="Times New Roman" panose="02020603050405020304" pitchFamily="18" charset="0"/>
              </a:rPr>
              <a:t>–</a:t>
            </a:r>
            <a:fld id="{14730FF1-74CE-4463-A621-CE9BB931BE24}" type="slidenum">
              <a:rPr lang="en-US" smtClean="0"/>
              <a:pPr/>
              <a:t>‹#›</a:t>
            </a:fld>
            <a:endParaRPr lang="en-US" dirty="0"/>
          </a:p>
        </p:txBody>
      </p:sp>
    </p:spTree>
    <p:extLst>
      <p:ext uri="{BB962C8B-B14F-4D97-AF65-F5344CB8AC3E}">
        <p14:creationId xmlns:p14="http://schemas.microsoft.com/office/powerpoint/2010/main" val="15684434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39624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9624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r>
              <a:rPr lang="en-US" dirty="0"/>
              <a:t>10</a:t>
            </a:r>
            <a:r>
              <a:rPr lang="en-US" dirty="0">
                <a:cs typeface="Times New Roman" panose="02020603050405020304" pitchFamily="18" charset="0"/>
              </a:rPr>
              <a:t>–</a:t>
            </a:r>
            <a:fld id="{D446FAE5-0552-4E34-8453-34E8E3A3E814}" type="slidenum">
              <a:rPr lang="en-US"/>
              <a:pPr/>
              <a:t>‹#›</a:t>
            </a:fld>
            <a:endParaRPr lang="en-US" dirty="0"/>
          </a:p>
        </p:txBody>
      </p:sp>
    </p:spTree>
    <p:extLst>
      <p:ext uri="{BB962C8B-B14F-4D97-AF65-F5344CB8AC3E}">
        <p14:creationId xmlns:p14="http://schemas.microsoft.com/office/powerpoint/2010/main" val="118708146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1" name="Rectangle 3"/>
          <p:cNvSpPr>
            <a:spLocks noGrp="1" noChangeArrowheads="1"/>
          </p:cNvSpPr>
          <p:nvPr>
            <p:ph type="sldNum" sz="quarter" idx="4"/>
          </p:nvPr>
        </p:nvSpPr>
        <p:spPr bwMode="auto">
          <a:xfrm>
            <a:off x="6492875" y="6553200"/>
            <a:ext cx="21177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defRPr i="1">
                <a:effectLst>
                  <a:outerShdw blurRad="38100" dist="38100" dir="2700000" algn="tl">
                    <a:srgbClr val="C0C0C0"/>
                  </a:outerShdw>
                </a:effectLst>
              </a:defRPr>
            </a:lvl1pPr>
          </a:lstStyle>
          <a:p>
            <a:r>
              <a:rPr lang="en-US" dirty="0" smtClean="0"/>
              <a:t>~</a:t>
            </a:r>
            <a:r>
              <a:rPr lang="en-US" dirty="0" smtClean="0">
                <a:cs typeface="Times New Roman" panose="02020603050405020304" pitchFamily="18" charset="0"/>
              </a:rPr>
              <a:t>–</a:t>
            </a:r>
            <a:fld id="{B049FE56-CC7F-4BE2-B4D1-36EE4941209D}" type="slidenum">
              <a:rPr lang="en-US" smtClean="0"/>
              <a:pPr/>
              <a:t>‹#›</a:t>
            </a:fld>
            <a:endParaRPr lang="en-US" dirty="0"/>
          </a:p>
        </p:txBody>
      </p:sp>
      <p:sp>
        <p:nvSpPr>
          <p:cNvPr id="43012" name="Rectangle 4"/>
          <p:cNvSpPr>
            <a:spLocks noGrp="1" noChangeArrowheads="1"/>
          </p:cNvSpPr>
          <p:nvPr>
            <p:ph type="title"/>
          </p:nvPr>
        </p:nvSpPr>
        <p:spPr bwMode="blackWhite">
          <a:xfrm>
            <a:off x="495300" y="263525"/>
            <a:ext cx="8153400" cy="823913"/>
          </a:xfrm>
          <a:prstGeom prst="roundRect">
            <a:avLst>
              <a:gd name="adj" fmla="val 8740"/>
            </a:avLst>
          </a:prstGeom>
          <a:blipFill dpi="0" rotWithShape="1">
            <a:blip r:embed="rId6">
              <a:extLst>
                <a:ext uri="{28A0092B-C50C-407E-A947-70E740481C1C}">
                  <a14:useLocalDpi xmlns:a14="http://schemas.microsoft.com/office/drawing/2010/main" val="0"/>
                </a:ext>
              </a:extLst>
            </a:blip>
            <a:srcRect/>
            <a:stretch>
              <a:fillRect/>
            </a:stretch>
          </a:blipFill>
          <a:ln w="9525">
            <a:solidFill>
              <a:srgbClr val="4D4D4D"/>
            </a:solidFill>
            <a:round/>
            <a:headEnd/>
            <a:tailEnd/>
          </a:ln>
          <a:effectLst>
            <a:outerShdw blurRad="50800" dist="38100" dir="2700000" algn="tl" rotWithShape="0">
              <a:prstClr val="black">
                <a:alpha val="40000"/>
              </a:prstClr>
            </a:outerShdw>
          </a:effectLst>
        </p:spPr>
        <p:txBody>
          <a:bodyPr vert="horz" wrap="square" lIns="91440" tIns="137160" rIns="91440" bIns="137160" numCol="1" anchor="t" anchorCtr="0" compatLnSpc="1">
            <a:prstTxWarp prst="textNoShape">
              <a:avLst/>
            </a:prstTxWarp>
            <a:spAutoFit/>
          </a:bodyPr>
          <a:lstStyle/>
          <a:p>
            <a:pPr lvl="0"/>
            <a:endParaRPr lang="en-US" smtClean="0"/>
          </a:p>
        </p:txBody>
      </p:sp>
      <p:sp>
        <p:nvSpPr>
          <p:cNvPr id="43013" name="Rectangle 5"/>
          <p:cNvSpPr>
            <a:spLocks noGrp="1" noChangeArrowheads="1"/>
          </p:cNvSpPr>
          <p:nvPr>
            <p:ph type="body" idx="1"/>
          </p:nvPr>
        </p:nvSpPr>
        <p:spPr bwMode="auto">
          <a:xfrm>
            <a:off x="533400" y="1219200"/>
            <a:ext cx="8077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3" r:id="rId3"/>
    <p:sldLayoutId id="2147483664" r:id="rId4"/>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3">
                                            <p:txEl>
                                              <p:pRg st="0" end="0"/>
                                            </p:txEl>
                                          </p:spTgt>
                                        </p:tgtEl>
                                        <p:attrNameLst>
                                          <p:attrName>style.visibility</p:attrName>
                                        </p:attrNameLst>
                                      </p:cBhvr>
                                      <p:to>
                                        <p:strVal val="visible"/>
                                      </p:to>
                                    </p:set>
                                    <p:animEffect transition="in" filter="wipe(left)">
                                      <p:cBhvr>
                                        <p:cTn id="7" dur="500"/>
                                        <p:tgtEl>
                                          <p:spTgt spid="43013">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013">
                                            <p:txEl>
                                              <p:pRg st="1" end="1"/>
                                            </p:txEl>
                                          </p:spTgt>
                                        </p:tgtEl>
                                        <p:attrNameLst>
                                          <p:attrName>style.visibility</p:attrName>
                                        </p:attrNameLst>
                                      </p:cBhvr>
                                      <p:to>
                                        <p:strVal val="visible"/>
                                      </p:to>
                                    </p:set>
                                    <p:animEffect transition="in" filter="wipe(left)">
                                      <p:cBhvr>
                                        <p:cTn id="11" dur="500"/>
                                        <p:tgtEl>
                                          <p:spTgt spid="43013">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3013">
                                            <p:txEl>
                                              <p:pRg st="2" end="2"/>
                                            </p:txEl>
                                          </p:spTgt>
                                        </p:tgtEl>
                                        <p:attrNameLst>
                                          <p:attrName>style.visibility</p:attrName>
                                        </p:attrNameLst>
                                      </p:cBhvr>
                                      <p:to>
                                        <p:strVal val="visible"/>
                                      </p:to>
                                    </p:set>
                                    <p:animEffect transition="in" filter="wipe(left)">
                                      <p:cBhvr>
                                        <p:cTn id="15" dur="500"/>
                                        <p:tgtEl>
                                          <p:spTgt spid="43013">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3013">
                                            <p:txEl>
                                              <p:pRg st="3" end="3"/>
                                            </p:txEl>
                                          </p:spTgt>
                                        </p:tgtEl>
                                        <p:attrNameLst>
                                          <p:attrName>style.visibility</p:attrName>
                                        </p:attrNameLst>
                                      </p:cBhvr>
                                      <p:to>
                                        <p:strVal val="visible"/>
                                      </p:to>
                                    </p:set>
                                    <p:animEffect transition="in" filter="wipe(left)">
                                      <p:cBhvr>
                                        <p:cTn id="19" dur="500"/>
                                        <p:tgtEl>
                                          <p:spTgt spid="43013">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3013">
                                            <p:txEl>
                                              <p:pRg st="4" end="4"/>
                                            </p:txEl>
                                          </p:spTgt>
                                        </p:tgtEl>
                                        <p:attrNameLst>
                                          <p:attrName>style.visibility</p:attrName>
                                        </p:attrNameLst>
                                      </p:cBhvr>
                                      <p:to>
                                        <p:strVal val="visible"/>
                                      </p:to>
                                    </p:set>
                                    <p:animEffect transition="in" filter="wipe(left)">
                                      <p:cBhvr>
                                        <p:cTn id="23" dur="500"/>
                                        <p:tgtEl>
                                          <p:spTgt spid="430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uiExpand="1" build="p" autoUpdateAnimBg="0">
        <p:tmplLst>
          <p:tmpl lvl="1">
            <p:tnLst>
              <p:par>
                <p:cTn presetID="22" presetClass="entr" presetSubtype="8" fill="hold" nodeType="click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Lst>
      </p:bldP>
    </p:bldLst>
  </p:timing>
  <p:hf hdr="0" ftr="0" dt="0"/>
  <p:txStyles>
    <p:titleStyle>
      <a:lvl1pPr algn="ctr" rtl="0" fontAlgn="base">
        <a:spcBef>
          <a:spcPct val="0"/>
        </a:spcBef>
        <a:spcAft>
          <a:spcPct val="0"/>
        </a:spcAft>
        <a:defRPr sz="3200" kern="1200">
          <a:solidFill>
            <a:srgbClr val="F8F8F8"/>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9pPr>
    </p:titleStyle>
    <p:bodyStyle>
      <a:lvl1pPr marL="222250" indent="-222250" algn="l" rtl="0" fontAlgn="base">
        <a:spcBef>
          <a:spcPct val="20000"/>
        </a:spcBef>
        <a:spcAft>
          <a:spcPct val="0"/>
        </a:spcAft>
        <a:buChar char="•"/>
        <a:defRPr sz="2800" kern="1200">
          <a:solidFill>
            <a:srgbClr val="336699"/>
          </a:solidFill>
          <a:latin typeface="+mn-lt"/>
          <a:ea typeface="+mn-ea"/>
          <a:cs typeface="+mn-cs"/>
        </a:defRPr>
      </a:lvl1pPr>
      <a:lvl2pPr marL="633413" indent="-296863" algn="l" rtl="0" fontAlgn="base">
        <a:spcBef>
          <a:spcPct val="20000"/>
        </a:spcBef>
        <a:spcAft>
          <a:spcPct val="0"/>
        </a:spcAft>
        <a:buChar char="–"/>
        <a:defRPr sz="2400" kern="1200">
          <a:solidFill>
            <a:srgbClr val="990033"/>
          </a:solidFill>
          <a:latin typeface="+mn-lt"/>
          <a:ea typeface="+mn-ea"/>
          <a:cs typeface="+mn-cs"/>
        </a:defRPr>
      </a:lvl2pPr>
      <a:lvl3pPr marL="971550" indent="-174625" algn="l" rtl="0" fontAlgn="base">
        <a:spcBef>
          <a:spcPct val="20000"/>
        </a:spcBef>
        <a:spcAft>
          <a:spcPct val="0"/>
        </a:spcAft>
        <a:buSzPct val="90000"/>
        <a:buChar char="•"/>
        <a:defRPr sz="2000" kern="1200">
          <a:solidFill>
            <a:srgbClr val="006666"/>
          </a:solidFill>
          <a:latin typeface="Tahoma" panose="020B0604030504040204" pitchFamily="34" charset="0"/>
          <a:ea typeface="+mn-ea"/>
          <a:cs typeface="+mn-cs"/>
        </a:defRPr>
      </a:lvl3pPr>
      <a:lvl4pPr marL="1258888" indent="-1730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1595438" indent="-1603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0.w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1.w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2.w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p:cut thruBlk="1"/>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309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10</a:t>
            </a:r>
            <a:r>
              <a:rPr lang="en-US" dirty="0">
                <a:cs typeface="Times New Roman" panose="02020603050405020304" pitchFamily="18" charset="0"/>
              </a:rPr>
              <a:t>–</a:t>
            </a:r>
            <a:fld id="{D229E06B-AFDB-497B-B05A-544451978697}" type="slidenum">
              <a:rPr lang="en-US"/>
              <a:pPr/>
              <a:t>10</a:t>
            </a:fld>
            <a:endParaRPr lang="en-US" dirty="0"/>
          </a:p>
        </p:txBody>
      </p:sp>
      <p:sp>
        <p:nvSpPr>
          <p:cNvPr id="69634" name="AutoShape 2"/>
          <p:cNvSpPr>
            <a:spLocks noGrp="1" noChangeArrowheads="1"/>
          </p:cNvSpPr>
          <p:nvPr>
            <p:ph type="title"/>
          </p:nvPr>
        </p:nvSpPr>
        <p:spPr>
          <a:xfrm>
            <a:off x="471488" y="269875"/>
            <a:ext cx="8201025" cy="688975"/>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400" dirty="0"/>
              <a:t>Dependencies for Financial Software Installation Project</a:t>
            </a:r>
          </a:p>
        </p:txBody>
      </p:sp>
      <p:sp>
        <p:nvSpPr>
          <p:cNvPr id="69635"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10.2</a:t>
            </a:r>
            <a:endParaRPr lang="en-US" sz="1200" b="1" dirty="0">
              <a:solidFill>
                <a:srgbClr val="006666"/>
              </a:solidFill>
              <a:cs typeface="Arial" panose="020B0604020202020204" pitchFamily="34" charset="0"/>
            </a:endParaRPr>
          </a:p>
        </p:txBody>
      </p:sp>
      <p:pic>
        <p:nvPicPr>
          <p:cNvPr id="2" name="Picture 1"/>
          <p:cNvPicPr>
            <a:picLocks noChangeAspect="1"/>
          </p:cNvPicPr>
          <p:nvPr/>
        </p:nvPicPr>
        <p:blipFill>
          <a:blip r:embed="rId5"/>
          <a:stretch>
            <a:fillRect/>
          </a:stretch>
        </p:blipFill>
        <p:spPr>
          <a:xfrm>
            <a:off x="1590675" y="1110584"/>
            <a:ext cx="5962650" cy="5153025"/>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3267463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4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10</a:t>
            </a:r>
            <a:r>
              <a:rPr lang="en-US" dirty="0">
                <a:cs typeface="Times New Roman" panose="02020603050405020304" pitchFamily="18" charset="0"/>
              </a:rPr>
              <a:t>–</a:t>
            </a:r>
            <a:fld id="{7D0D2F87-CDD4-4EDC-930C-4A92F51C68B9}" type="slidenum">
              <a:rPr lang="en-US"/>
              <a:pPr/>
              <a:t>11</a:t>
            </a:fld>
            <a:endParaRPr lang="en-US" dirty="0"/>
          </a:p>
        </p:txBody>
      </p:sp>
      <p:sp>
        <p:nvSpPr>
          <p:cNvPr id="87042" name="AutoShape 2"/>
          <p:cNvSpPr>
            <a:spLocks noGrp="1" noChangeArrowheads="1"/>
          </p:cNvSpPr>
          <p:nvPr>
            <p:ph type="title"/>
          </p:nvPr>
        </p:nvSpPr>
        <p:spPr>
          <a:xfrm>
            <a:off x="365125" y="263525"/>
            <a:ext cx="8413750" cy="823913"/>
          </a:xfrm>
          <a:ln/>
        </p:spPr>
        <p:txBody>
          <a:bodyPr lIns="0" rIns="0"/>
          <a:lstStyle/>
          <a:p>
            <a:r>
              <a:rPr lang="en-US" dirty="0"/>
              <a:t>Management by Wandering Around</a:t>
            </a:r>
          </a:p>
        </p:txBody>
      </p:sp>
      <p:sp>
        <p:nvSpPr>
          <p:cNvPr id="87043" name="Rectangle 3"/>
          <p:cNvSpPr>
            <a:spLocks noGrp="1" noChangeArrowheads="1"/>
          </p:cNvSpPr>
          <p:nvPr>
            <p:ph type="body" idx="1"/>
          </p:nvPr>
        </p:nvSpPr>
        <p:spPr/>
        <p:txBody>
          <a:bodyPr/>
          <a:lstStyle/>
          <a:p>
            <a:pPr>
              <a:spcBef>
                <a:spcPct val="30000"/>
              </a:spcBef>
            </a:pPr>
            <a:r>
              <a:rPr lang="en-US" dirty="0"/>
              <a:t>Management by Wandering Around (MBWA)</a:t>
            </a:r>
          </a:p>
          <a:p>
            <a:pPr lvl="1">
              <a:spcBef>
                <a:spcPct val="30000"/>
              </a:spcBef>
            </a:pPr>
            <a:r>
              <a:rPr lang="en-US" dirty="0"/>
              <a:t>Involves managers spending the majority of their time in face-to-face interactions with employees building cooperative relationships.</a:t>
            </a:r>
          </a:p>
          <a:p>
            <a:pPr>
              <a:spcBef>
                <a:spcPct val="30000"/>
              </a:spcBef>
            </a:pPr>
            <a:r>
              <a:rPr lang="en-US" dirty="0"/>
              <a:t>Characteristics of Effective Project Managers</a:t>
            </a:r>
          </a:p>
          <a:p>
            <a:pPr lvl="1">
              <a:spcBef>
                <a:spcPct val="30000"/>
              </a:spcBef>
            </a:pPr>
            <a:r>
              <a:rPr lang="en-US" dirty="0"/>
              <a:t>Initiate contact with key players.</a:t>
            </a:r>
          </a:p>
          <a:p>
            <a:pPr lvl="1">
              <a:spcBef>
                <a:spcPct val="30000"/>
              </a:spcBef>
            </a:pPr>
            <a:r>
              <a:rPr lang="en-US" dirty="0"/>
              <a:t>Anticipate potential problems.</a:t>
            </a:r>
          </a:p>
          <a:p>
            <a:pPr lvl="1">
              <a:spcBef>
                <a:spcPct val="30000"/>
              </a:spcBef>
            </a:pPr>
            <a:r>
              <a:rPr lang="en-US" dirty="0"/>
              <a:t>Provide encouragement.</a:t>
            </a:r>
          </a:p>
          <a:p>
            <a:pPr lvl="1">
              <a:spcBef>
                <a:spcPct val="30000"/>
              </a:spcBef>
            </a:pPr>
            <a:r>
              <a:rPr lang="en-US" dirty="0"/>
              <a:t>Reinforce the objectives and vision of the project.</a:t>
            </a:r>
          </a:p>
          <a:p>
            <a:pPr lvl="1">
              <a:spcBef>
                <a:spcPct val="30000"/>
              </a:spcBef>
            </a:pPr>
            <a:r>
              <a:rPr lang="en-US" dirty="0"/>
              <a:t>Intervene to resolve conflicts and prevent stalemates.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238724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2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10</a:t>
            </a:r>
            <a:r>
              <a:rPr lang="en-US" dirty="0">
                <a:cs typeface="Times New Roman" panose="02020603050405020304" pitchFamily="18" charset="0"/>
              </a:rPr>
              <a:t>–</a:t>
            </a:r>
            <a:fld id="{907939C2-9FFD-456A-93E4-8B5D1D19E248}" type="slidenum">
              <a:rPr lang="en-US"/>
              <a:pPr/>
              <a:t>12</a:t>
            </a:fld>
            <a:endParaRPr lang="en-US" dirty="0"/>
          </a:p>
        </p:txBody>
      </p:sp>
      <p:sp>
        <p:nvSpPr>
          <p:cNvPr id="88066" name="AutoShape 2"/>
          <p:cNvSpPr>
            <a:spLocks noGrp="1" noChangeArrowheads="1"/>
          </p:cNvSpPr>
          <p:nvPr>
            <p:ph type="title"/>
          </p:nvPr>
        </p:nvSpPr>
        <p:spPr>
          <a:ln/>
        </p:spPr>
        <p:txBody>
          <a:bodyPr/>
          <a:lstStyle/>
          <a:p>
            <a:r>
              <a:rPr lang="en-US" dirty="0"/>
              <a:t>Managing Upward Relations</a:t>
            </a:r>
          </a:p>
        </p:txBody>
      </p:sp>
      <p:sp>
        <p:nvSpPr>
          <p:cNvPr id="88067" name="Rectangle 3"/>
          <p:cNvSpPr>
            <a:spLocks noGrp="1" noChangeArrowheads="1"/>
          </p:cNvSpPr>
          <p:nvPr>
            <p:ph type="body" idx="1"/>
          </p:nvPr>
        </p:nvSpPr>
        <p:spPr>
          <a:xfrm>
            <a:off x="533400" y="1219200"/>
            <a:ext cx="7788275" cy="4876800"/>
          </a:xfrm>
        </p:spPr>
        <p:txBody>
          <a:bodyPr/>
          <a:lstStyle/>
          <a:p>
            <a:pPr>
              <a:spcBef>
                <a:spcPct val="30000"/>
              </a:spcBef>
            </a:pPr>
            <a:r>
              <a:rPr lang="en-US" dirty="0"/>
              <a:t>Project Success = Top Management Support</a:t>
            </a:r>
          </a:p>
          <a:p>
            <a:pPr lvl="1">
              <a:spcBef>
                <a:spcPct val="30000"/>
              </a:spcBef>
            </a:pPr>
            <a:r>
              <a:rPr lang="en-US" dirty="0"/>
              <a:t>Appropriate budgets</a:t>
            </a:r>
          </a:p>
          <a:p>
            <a:pPr lvl="1">
              <a:spcBef>
                <a:spcPct val="30000"/>
              </a:spcBef>
            </a:pPr>
            <a:r>
              <a:rPr lang="en-US" dirty="0"/>
              <a:t>Responsiveness to unexpected needs</a:t>
            </a:r>
          </a:p>
          <a:p>
            <a:pPr lvl="1">
              <a:spcBef>
                <a:spcPct val="30000"/>
              </a:spcBef>
            </a:pPr>
            <a:r>
              <a:rPr lang="en-US" dirty="0"/>
              <a:t>A clear signal to the organization </a:t>
            </a:r>
            <a:br>
              <a:rPr lang="en-US" dirty="0"/>
            </a:br>
            <a:r>
              <a:rPr lang="en-US" dirty="0"/>
              <a:t>of the importance of cooperation</a:t>
            </a:r>
          </a:p>
          <a:p>
            <a:pPr>
              <a:spcBef>
                <a:spcPct val="30000"/>
              </a:spcBef>
            </a:pPr>
            <a:r>
              <a:rPr lang="en-US" dirty="0"/>
              <a:t>Motivating the Project Team</a:t>
            </a:r>
          </a:p>
          <a:p>
            <a:pPr lvl="1">
              <a:spcBef>
                <a:spcPct val="30000"/>
              </a:spcBef>
            </a:pPr>
            <a:r>
              <a:rPr lang="en-US" dirty="0"/>
              <a:t>Influence top management in favor of the team:</a:t>
            </a:r>
          </a:p>
          <a:p>
            <a:pPr lvl="2">
              <a:spcBef>
                <a:spcPct val="30000"/>
              </a:spcBef>
            </a:pPr>
            <a:r>
              <a:rPr lang="en-US" dirty="0"/>
              <a:t>Rescind unreasonable demands</a:t>
            </a:r>
          </a:p>
          <a:p>
            <a:pPr lvl="2">
              <a:spcBef>
                <a:spcPct val="30000"/>
              </a:spcBef>
            </a:pPr>
            <a:r>
              <a:rPr lang="en-US" dirty="0"/>
              <a:t>Provide additional resources</a:t>
            </a:r>
          </a:p>
          <a:p>
            <a:pPr lvl="2">
              <a:spcBef>
                <a:spcPct val="30000"/>
              </a:spcBef>
            </a:pPr>
            <a:r>
              <a:rPr lang="en-US" dirty="0"/>
              <a:t>Recognize the accomplishments of team </a:t>
            </a:r>
            <a:r>
              <a:rPr lang="en-US" dirty="0" smtClean="0"/>
              <a:t>members</a:t>
            </a:r>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970554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7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1"/>
          </p:nvPr>
        </p:nvSpPr>
        <p:spPr/>
        <p:txBody>
          <a:bodyPr/>
          <a:lstStyle/>
          <a:p>
            <a:r>
              <a:rPr lang="en-US" dirty="0"/>
              <a:t>10</a:t>
            </a:r>
            <a:r>
              <a:rPr lang="en-US" dirty="0">
                <a:cs typeface="Times New Roman" panose="02020603050405020304" pitchFamily="18" charset="0"/>
              </a:rPr>
              <a:t>–</a:t>
            </a:r>
            <a:fld id="{4CA12900-CC2E-43A4-84DD-E7ACCF674ED1}" type="slidenum">
              <a:rPr lang="en-US"/>
              <a:pPr/>
              <a:t>13</a:t>
            </a:fld>
            <a:endParaRPr lang="en-US" dirty="0"/>
          </a:p>
        </p:txBody>
      </p:sp>
      <p:sp>
        <p:nvSpPr>
          <p:cNvPr id="70658"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The Significance of a Project Sponsor</a:t>
            </a:r>
          </a:p>
        </p:txBody>
      </p:sp>
      <p:sp>
        <p:nvSpPr>
          <p:cNvPr id="70659"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10.3</a:t>
            </a:r>
            <a:endParaRPr lang="en-US" sz="1200" b="1" dirty="0">
              <a:solidFill>
                <a:srgbClr val="006666"/>
              </a:solidFill>
              <a:cs typeface="Arial" panose="020B0604020202020204" pitchFamily="34" charset="0"/>
            </a:endParaRPr>
          </a:p>
        </p:txBody>
      </p:sp>
      <p:grpSp>
        <p:nvGrpSpPr>
          <p:cNvPr id="3" name="Group 2"/>
          <p:cNvGrpSpPr/>
          <p:nvPr/>
        </p:nvGrpSpPr>
        <p:grpSpPr>
          <a:xfrm>
            <a:off x="2893440" y="1517650"/>
            <a:ext cx="3283523" cy="4462961"/>
            <a:chOff x="2893440" y="1517650"/>
            <a:chExt cx="3283523" cy="4462961"/>
          </a:xfrm>
        </p:grpSpPr>
        <p:grpSp>
          <p:nvGrpSpPr>
            <p:cNvPr id="70675" name="Group 19"/>
            <p:cNvGrpSpPr>
              <a:grpSpLocks/>
            </p:cNvGrpSpPr>
            <p:nvPr/>
          </p:nvGrpSpPr>
          <p:grpSpPr bwMode="auto">
            <a:xfrm>
              <a:off x="2967038" y="1517650"/>
              <a:ext cx="3209925" cy="4105275"/>
              <a:chOff x="1869" y="1008"/>
              <a:chExt cx="2022" cy="2586"/>
            </a:xfrm>
          </p:grpSpPr>
          <p:pic>
            <p:nvPicPr>
              <p:cNvPr id="706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9" y="1008"/>
                <a:ext cx="2022" cy="258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1" name="Line 5"/>
              <p:cNvSpPr>
                <a:spLocks noChangeShapeType="1"/>
              </p:cNvSpPr>
              <p:nvPr/>
            </p:nvSpPr>
            <p:spPr bwMode="auto">
              <a:xfrm flipV="1">
                <a:off x="1901" y="1756"/>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62" name="Line 6"/>
              <p:cNvSpPr>
                <a:spLocks noChangeShapeType="1"/>
              </p:cNvSpPr>
              <p:nvPr/>
            </p:nvSpPr>
            <p:spPr bwMode="auto">
              <a:xfrm flipV="1">
                <a:off x="2131" y="1699"/>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63" name="Line 7"/>
              <p:cNvSpPr>
                <a:spLocks noChangeShapeType="1"/>
              </p:cNvSpPr>
              <p:nvPr/>
            </p:nvSpPr>
            <p:spPr bwMode="auto">
              <a:xfrm flipV="1">
                <a:off x="2304" y="1756"/>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64" name="Line 8"/>
              <p:cNvSpPr>
                <a:spLocks noChangeShapeType="1"/>
              </p:cNvSpPr>
              <p:nvPr/>
            </p:nvSpPr>
            <p:spPr bwMode="auto">
              <a:xfrm flipV="1">
                <a:off x="2592" y="1756"/>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65" name="Line 9"/>
              <p:cNvSpPr>
                <a:spLocks noChangeShapeType="1"/>
              </p:cNvSpPr>
              <p:nvPr/>
            </p:nvSpPr>
            <p:spPr bwMode="auto">
              <a:xfrm flipV="1">
                <a:off x="2793" y="1756"/>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66" name="Line 10"/>
              <p:cNvSpPr>
                <a:spLocks noChangeShapeType="1"/>
              </p:cNvSpPr>
              <p:nvPr/>
            </p:nvSpPr>
            <p:spPr bwMode="auto">
              <a:xfrm flipV="1">
                <a:off x="2995" y="1699"/>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67" name="Line 11"/>
              <p:cNvSpPr>
                <a:spLocks noChangeShapeType="1"/>
              </p:cNvSpPr>
              <p:nvPr/>
            </p:nvSpPr>
            <p:spPr bwMode="auto">
              <a:xfrm flipV="1">
                <a:off x="3110" y="1872"/>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68" name="Line 12"/>
              <p:cNvSpPr>
                <a:spLocks noChangeShapeType="1"/>
              </p:cNvSpPr>
              <p:nvPr/>
            </p:nvSpPr>
            <p:spPr bwMode="auto">
              <a:xfrm flipV="1">
                <a:off x="2362" y="1872"/>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69" name="Line 13"/>
              <p:cNvSpPr>
                <a:spLocks noChangeShapeType="1"/>
              </p:cNvSpPr>
              <p:nvPr/>
            </p:nvSpPr>
            <p:spPr bwMode="auto">
              <a:xfrm flipV="1">
                <a:off x="3110" y="1699"/>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70" name="Line 14"/>
              <p:cNvSpPr>
                <a:spLocks noChangeShapeType="1"/>
              </p:cNvSpPr>
              <p:nvPr/>
            </p:nvSpPr>
            <p:spPr bwMode="auto">
              <a:xfrm flipV="1">
                <a:off x="2016" y="1987"/>
                <a:ext cx="173" cy="2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71" name="Line 15"/>
              <p:cNvSpPr>
                <a:spLocks noChangeShapeType="1"/>
              </p:cNvSpPr>
              <p:nvPr/>
            </p:nvSpPr>
            <p:spPr bwMode="auto">
              <a:xfrm flipV="1">
                <a:off x="3226" y="2015"/>
                <a:ext cx="115"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72" name="Line 16"/>
              <p:cNvSpPr>
                <a:spLocks noChangeShapeType="1"/>
              </p:cNvSpPr>
              <p:nvPr/>
            </p:nvSpPr>
            <p:spPr bwMode="auto">
              <a:xfrm flipV="1">
                <a:off x="2592" y="1929"/>
                <a:ext cx="115"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73" name="Line 17"/>
              <p:cNvSpPr>
                <a:spLocks noChangeShapeType="1"/>
              </p:cNvSpPr>
              <p:nvPr/>
            </p:nvSpPr>
            <p:spPr bwMode="auto">
              <a:xfrm flipV="1">
                <a:off x="2880" y="2015"/>
                <a:ext cx="115"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70674" name="Line 18"/>
              <p:cNvSpPr>
                <a:spLocks noChangeShapeType="1"/>
              </p:cNvSpPr>
              <p:nvPr/>
            </p:nvSpPr>
            <p:spPr bwMode="auto">
              <a:xfrm flipV="1">
                <a:off x="3341" y="1756"/>
                <a:ext cx="115"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pic>
          <p:nvPicPr>
            <p:cNvPr id="2" name="Picture 1"/>
            <p:cNvPicPr>
              <a:picLocks noChangeAspect="1"/>
            </p:cNvPicPr>
            <p:nvPr/>
          </p:nvPicPr>
          <p:blipFill>
            <a:blip r:embed="rId6"/>
            <a:stretch>
              <a:fillRect/>
            </a:stretch>
          </p:blipFill>
          <p:spPr>
            <a:xfrm>
              <a:off x="2893440" y="3466011"/>
              <a:ext cx="2914650" cy="2514600"/>
            </a:xfrm>
            <a:prstGeom prst="rect">
              <a:avLst/>
            </a:prstGeom>
          </p:spPr>
        </p:pic>
      </p:grpSp>
      <p:sp>
        <p:nvSpPr>
          <p:cNvPr id="4" name="TextBox 3"/>
          <p:cNvSpPr txBox="1"/>
          <p:nvPr/>
        </p:nvSpPr>
        <p:spPr>
          <a:xfrm>
            <a:off x="3200402" y="1874537"/>
            <a:ext cx="2560636" cy="400110"/>
          </a:xfrm>
          <a:prstGeom prst="rect">
            <a:avLst/>
          </a:prstGeom>
          <a:noFill/>
        </p:spPr>
        <p:txBody>
          <a:bodyPr wrap="square" rtlCol="0">
            <a:spAutoFit/>
          </a:bodyPr>
          <a:lstStyle/>
          <a:p>
            <a:pPr algn="ctr"/>
            <a:r>
              <a:rPr lang="en-US" sz="2000" dirty="0" smtClean="0"/>
              <a:t>Upper management</a:t>
            </a:r>
            <a:endParaRPr lang="en-US" sz="2000"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6680793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9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10</a:t>
            </a:r>
            <a:r>
              <a:rPr lang="en-US" dirty="0">
                <a:cs typeface="Times New Roman" panose="02020603050405020304" pitchFamily="18" charset="0"/>
              </a:rPr>
              <a:t>–</a:t>
            </a:r>
            <a:fld id="{0AC1C4F1-8422-4793-BDFF-E6BAA30A2677}" type="slidenum">
              <a:rPr lang="en-US"/>
              <a:pPr/>
              <a:t>14</a:t>
            </a:fld>
            <a:endParaRPr lang="en-US" dirty="0"/>
          </a:p>
        </p:txBody>
      </p:sp>
      <p:sp>
        <p:nvSpPr>
          <p:cNvPr id="71682"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Leading by Example</a:t>
            </a:r>
          </a:p>
        </p:txBody>
      </p:sp>
      <p:sp>
        <p:nvSpPr>
          <p:cNvPr id="71683"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10.4</a:t>
            </a:r>
            <a:endParaRPr lang="en-US" sz="1200" b="1" dirty="0">
              <a:solidFill>
                <a:srgbClr val="006666"/>
              </a:solidFill>
              <a:cs typeface="Arial" panose="020B0604020202020204" pitchFamily="34" charset="0"/>
            </a:endParaRPr>
          </a:p>
        </p:txBody>
      </p:sp>
      <p:pic>
        <p:nvPicPr>
          <p:cNvPr id="3" name="Picture 2"/>
          <p:cNvPicPr>
            <a:picLocks noChangeAspect="1"/>
          </p:cNvPicPr>
          <p:nvPr/>
        </p:nvPicPr>
        <p:blipFill>
          <a:blip r:embed="rId5"/>
          <a:stretch>
            <a:fillRect/>
          </a:stretch>
        </p:blipFill>
        <p:spPr>
          <a:xfrm>
            <a:off x="1309687" y="1270606"/>
            <a:ext cx="6524625" cy="4810125"/>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215996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10</a:t>
            </a:r>
            <a:r>
              <a:rPr lang="en-US" dirty="0">
                <a:cs typeface="Times New Roman" panose="02020603050405020304" pitchFamily="18" charset="0"/>
              </a:rPr>
              <a:t>–</a:t>
            </a:r>
            <a:fld id="{8C969D3F-DEB0-48A7-8D8F-F230DC8D944D}" type="slidenum">
              <a:rPr lang="en-US"/>
              <a:pPr/>
              <a:t>15</a:t>
            </a:fld>
            <a:endParaRPr lang="en-US" dirty="0"/>
          </a:p>
        </p:txBody>
      </p:sp>
      <p:sp>
        <p:nvSpPr>
          <p:cNvPr id="89090" name="AutoShape 2"/>
          <p:cNvSpPr>
            <a:spLocks noGrp="1" noChangeArrowheads="1"/>
          </p:cNvSpPr>
          <p:nvPr>
            <p:ph type="title"/>
          </p:nvPr>
        </p:nvSpPr>
        <p:spPr>
          <a:ln/>
        </p:spPr>
        <p:txBody>
          <a:bodyPr/>
          <a:lstStyle/>
          <a:p>
            <a:r>
              <a:rPr lang="en-US" dirty="0"/>
              <a:t>Ethics and Project Management</a:t>
            </a:r>
          </a:p>
        </p:txBody>
      </p:sp>
      <p:sp>
        <p:nvSpPr>
          <p:cNvPr id="89091" name="Rectangle 3"/>
          <p:cNvSpPr>
            <a:spLocks noGrp="1" noChangeArrowheads="1"/>
          </p:cNvSpPr>
          <p:nvPr>
            <p:ph type="body" idx="1"/>
          </p:nvPr>
        </p:nvSpPr>
        <p:spPr/>
        <p:txBody>
          <a:bodyPr/>
          <a:lstStyle/>
          <a:p>
            <a:pPr>
              <a:spcBef>
                <a:spcPct val="25000"/>
              </a:spcBef>
            </a:pPr>
            <a:r>
              <a:rPr lang="en-US" dirty="0"/>
              <a:t>Ethical Dilemmas</a:t>
            </a:r>
          </a:p>
          <a:p>
            <a:pPr lvl="1">
              <a:spcBef>
                <a:spcPct val="25000"/>
              </a:spcBef>
            </a:pPr>
            <a:r>
              <a:rPr lang="en-US" dirty="0"/>
              <a:t>Situations where it is difficult to determine </a:t>
            </a:r>
            <a:br>
              <a:rPr lang="en-US" dirty="0"/>
            </a:br>
            <a:r>
              <a:rPr lang="en-US" dirty="0"/>
              <a:t>whether conduct is right or wrong:</a:t>
            </a:r>
          </a:p>
          <a:p>
            <a:pPr lvl="2">
              <a:spcBef>
                <a:spcPct val="25000"/>
              </a:spcBef>
            </a:pPr>
            <a:r>
              <a:rPr lang="en-US" dirty="0"/>
              <a:t>Padding of cost and time estimations</a:t>
            </a:r>
          </a:p>
          <a:p>
            <a:pPr lvl="2">
              <a:spcBef>
                <a:spcPct val="25000"/>
              </a:spcBef>
            </a:pPr>
            <a:r>
              <a:rPr lang="en-US" dirty="0"/>
              <a:t>Exaggerating pay-offs of project proposals</a:t>
            </a:r>
          </a:p>
          <a:p>
            <a:pPr lvl="2">
              <a:spcBef>
                <a:spcPct val="25000"/>
              </a:spcBef>
            </a:pPr>
            <a:r>
              <a:rPr lang="en-US" dirty="0"/>
              <a:t>Falsely assuring customers that everything is on track</a:t>
            </a:r>
          </a:p>
          <a:p>
            <a:pPr lvl="2">
              <a:spcBef>
                <a:spcPct val="25000"/>
              </a:spcBef>
            </a:pPr>
            <a:r>
              <a:rPr lang="en-US" dirty="0"/>
              <a:t>Being pressured to alter status reports</a:t>
            </a:r>
          </a:p>
          <a:p>
            <a:pPr lvl="2">
              <a:spcBef>
                <a:spcPct val="25000"/>
              </a:spcBef>
            </a:pPr>
            <a:r>
              <a:rPr lang="en-US" dirty="0"/>
              <a:t>Falsifying cost accounts</a:t>
            </a:r>
          </a:p>
          <a:p>
            <a:pPr lvl="2">
              <a:spcBef>
                <a:spcPct val="25000"/>
              </a:spcBef>
            </a:pPr>
            <a:r>
              <a:rPr lang="en-US" dirty="0"/>
              <a:t>Compromising safety standards to accelerate progress</a:t>
            </a:r>
          </a:p>
          <a:p>
            <a:pPr lvl="2">
              <a:spcBef>
                <a:spcPct val="25000"/>
              </a:spcBef>
            </a:pPr>
            <a:r>
              <a:rPr lang="en-US" dirty="0"/>
              <a:t>Approving shoddy work</a:t>
            </a:r>
          </a:p>
          <a:p>
            <a:pPr lvl="1">
              <a:spcBef>
                <a:spcPct val="25000"/>
              </a:spcBef>
            </a:pPr>
            <a:r>
              <a:rPr lang="en-US" dirty="0"/>
              <a:t>Code of conduct</a:t>
            </a:r>
          </a:p>
          <a:p>
            <a:pPr lvl="2">
              <a:spcBef>
                <a:spcPct val="25000"/>
              </a:spcBef>
            </a:pPr>
            <a:r>
              <a:rPr lang="en-US" dirty="0"/>
              <a:t>Professional standards and personal integrity</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2795763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dirty="0"/>
              <a:t>10</a:t>
            </a:r>
            <a:r>
              <a:rPr lang="en-US" dirty="0">
                <a:cs typeface="Times New Roman" panose="02020603050405020304" pitchFamily="18" charset="0"/>
              </a:rPr>
              <a:t>–</a:t>
            </a:r>
            <a:fld id="{56C973A9-5B9B-47DF-AF7D-4A13D124D7F8}" type="slidenum">
              <a:rPr lang="en-US"/>
              <a:pPr/>
              <a:t>16</a:t>
            </a:fld>
            <a:endParaRPr lang="en-US" dirty="0"/>
          </a:p>
        </p:txBody>
      </p:sp>
      <p:sp>
        <p:nvSpPr>
          <p:cNvPr id="90114" name="AutoShape 2"/>
          <p:cNvSpPr>
            <a:spLocks noGrp="1" noChangeArrowheads="1"/>
          </p:cNvSpPr>
          <p:nvPr>
            <p:ph type="title"/>
          </p:nvPr>
        </p:nvSpPr>
        <p:spPr>
          <a:ln/>
        </p:spPr>
        <p:txBody>
          <a:bodyPr/>
          <a:lstStyle/>
          <a:p>
            <a:r>
              <a:rPr lang="en-US" dirty="0"/>
              <a:t>Contradictions of Project Management</a:t>
            </a:r>
          </a:p>
        </p:txBody>
      </p:sp>
      <p:sp>
        <p:nvSpPr>
          <p:cNvPr id="90115" name="Rectangle 3"/>
          <p:cNvSpPr>
            <a:spLocks noGrp="1" noChangeArrowheads="1"/>
          </p:cNvSpPr>
          <p:nvPr>
            <p:ph type="body" idx="1"/>
          </p:nvPr>
        </p:nvSpPr>
        <p:spPr>
          <a:xfrm>
            <a:off x="533400" y="1219200"/>
            <a:ext cx="5775325" cy="4876800"/>
          </a:xfrm>
        </p:spPr>
        <p:txBody>
          <a:bodyPr/>
          <a:lstStyle/>
          <a:p>
            <a:pPr>
              <a:spcBef>
                <a:spcPct val="35000"/>
              </a:spcBef>
            </a:pPr>
            <a:r>
              <a:rPr lang="en-US" dirty="0"/>
              <a:t>Innovate and maintain stability.</a:t>
            </a:r>
          </a:p>
          <a:p>
            <a:pPr>
              <a:spcBef>
                <a:spcPct val="35000"/>
              </a:spcBef>
            </a:pPr>
            <a:r>
              <a:rPr lang="en-US" dirty="0"/>
              <a:t>See the big picture while getting your hands dirty.</a:t>
            </a:r>
          </a:p>
          <a:p>
            <a:pPr>
              <a:spcBef>
                <a:spcPct val="35000"/>
              </a:spcBef>
            </a:pPr>
            <a:r>
              <a:rPr lang="en-US" dirty="0"/>
              <a:t>Encourage individuals but stress the team.</a:t>
            </a:r>
          </a:p>
          <a:p>
            <a:pPr>
              <a:spcBef>
                <a:spcPct val="35000"/>
              </a:spcBef>
            </a:pPr>
            <a:r>
              <a:rPr lang="en-US" dirty="0"/>
              <a:t>Hands-off/Hands-on.</a:t>
            </a:r>
          </a:p>
          <a:p>
            <a:pPr>
              <a:spcBef>
                <a:spcPct val="35000"/>
              </a:spcBef>
            </a:pPr>
            <a:r>
              <a:rPr lang="en-US" dirty="0"/>
              <a:t>Flexible but firm.</a:t>
            </a:r>
          </a:p>
          <a:p>
            <a:pPr>
              <a:spcBef>
                <a:spcPct val="35000"/>
              </a:spcBef>
            </a:pPr>
            <a:r>
              <a:rPr lang="en-US" dirty="0"/>
              <a:t>Team versus organizational loyalties.</a:t>
            </a:r>
          </a:p>
        </p:txBody>
      </p:sp>
      <p:pic>
        <p:nvPicPr>
          <p:cNvPr id="90119" name="Picture 7" descr="j01682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8475" y="3671888"/>
            <a:ext cx="3000375" cy="2408237"/>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628402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wipe(left)">
                                      <p:cBhvr>
                                        <p:cTn id="7" dur="1000"/>
                                        <p:tgtEl>
                                          <p:spTgt spid="90115">
                                            <p:txEl>
                                              <p:pRg st="0" end="0"/>
                                            </p:txEl>
                                          </p:spTgt>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animEffect transition="in" filter="wipe(left)">
                                      <p:cBhvr>
                                        <p:cTn id="11" dur="1000"/>
                                        <p:tgtEl>
                                          <p:spTgt spid="90115">
                                            <p:txEl>
                                              <p:pRg st="1" end="1"/>
                                            </p:txEl>
                                          </p:spTgt>
                                        </p:tgtEl>
                                      </p:cBhvr>
                                    </p:animEffect>
                                  </p:childTnLst>
                                </p:cTn>
                              </p:par>
                            </p:childTnLst>
                          </p:cTn>
                        </p:par>
                        <p:par>
                          <p:cTn id="12" fill="hold" nodeType="after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animEffect transition="in" filter="wipe(left)">
                                      <p:cBhvr>
                                        <p:cTn id="15" dur="1000"/>
                                        <p:tgtEl>
                                          <p:spTgt spid="90115">
                                            <p:txEl>
                                              <p:pRg st="2" end="2"/>
                                            </p:txEl>
                                          </p:spTgt>
                                        </p:tgtEl>
                                      </p:cBhvr>
                                    </p:animEffect>
                                  </p:childTnLst>
                                </p:cTn>
                              </p:par>
                            </p:childTnLst>
                          </p:cTn>
                        </p:par>
                        <p:par>
                          <p:cTn id="16" fill="hold" nodeType="afterGroup">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0115">
                                            <p:txEl>
                                              <p:pRg st="3" end="3"/>
                                            </p:txEl>
                                          </p:spTgt>
                                        </p:tgtEl>
                                        <p:attrNameLst>
                                          <p:attrName>style.visibility</p:attrName>
                                        </p:attrNameLst>
                                      </p:cBhvr>
                                      <p:to>
                                        <p:strVal val="visible"/>
                                      </p:to>
                                    </p:set>
                                    <p:animEffect transition="in" filter="wipe(left)">
                                      <p:cBhvr>
                                        <p:cTn id="19" dur="1000"/>
                                        <p:tgtEl>
                                          <p:spTgt spid="90115">
                                            <p:txEl>
                                              <p:pRg st="3" end="3"/>
                                            </p:txEl>
                                          </p:spTgt>
                                        </p:tgtEl>
                                      </p:cBhvr>
                                    </p:animEffect>
                                  </p:childTnLst>
                                </p:cTn>
                              </p:par>
                            </p:childTnLst>
                          </p:cTn>
                        </p:par>
                        <p:par>
                          <p:cTn id="20" fill="hold" nodeType="afterGroup">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90115">
                                            <p:txEl>
                                              <p:pRg st="4" end="4"/>
                                            </p:txEl>
                                          </p:spTgt>
                                        </p:tgtEl>
                                        <p:attrNameLst>
                                          <p:attrName>style.visibility</p:attrName>
                                        </p:attrNameLst>
                                      </p:cBhvr>
                                      <p:to>
                                        <p:strVal val="visible"/>
                                      </p:to>
                                    </p:set>
                                    <p:animEffect transition="in" filter="wipe(left)">
                                      <p:cBhvr>
                                        <p:cTn id="23" dur="1000"/>
                                        <p:tgtEl>
                                          <p:spTgt spid="90115">
                                            <p:txEl>
                                              <p:pRg st="4" end="4"/>
                                            </p:txEl>
                                          </p:spTgt>
                                        </p:tgtEl>
                                      </p:cBhvr>
                                    </p:animEffect>
                                  </p:childTnLst>
                                </p:cTn>
                              </p:par>
                            </p:childTnLst>
                          </p:cTn>
                        </p:par>
                        <p:par>
                          <p:cTn id="24" fill="hold" nodeType="afterGroup">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90115">
                                            <p:txEl>
                                              <p:pRg st="5" end="5"/>
                                            </p:txEl>
                                          </p:spTgt>
                                        </p:tgtEl>
                                        <p:attrNameLst>
                                          <p:attrName>style.visibility</p:attrName>
                                        </p:attrNameLst>
                                      </p:cBhvr>
                                      <p:to>
                                        <p:strVal val="visible"/>
                                      </p:to>
                                    </p:set>
                                    <p:animEffect transition="in" filter="wipe(left)">
                                      <p:cBhvr>
                                        <p:cTn id="27" dur="1000"/>
                                        <p:tgtEl>
                                          <p:spTgt spid="90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45063" fill="hold"/>
                                        <p:tgtEl>
                                          <p:spTgt spid="3"/>
                                        </p:tgtEl>
                                      </p:cBhvr>
                                    </p:cmd>
                                  </p:childTnLst>
                                </p:cTn>
                              </p:par>
                            </p:childTnLst>
                          </p:cTn>
                        </p:par>
                      </p:childTnLst>
                    </p:cTn>
                  </p:par>
                </p:childTnLst>
              </p:cTn>
              <p:nextCondLst>
                <p:cond evt="onClick" delay="0">
                  <p:tgtEl>
                    <p:spTgt spid="3"/>
                  </p:tgtEl>
                </p:cond>
              </p:nextCondLst>
            </p:seq>
            <p:audio>
              <p:cMediaNode vol="80000">
                <p:cTn id="33" fill="hold" display="0">
                  <p:stCondLst>
                    <p:cond delay="indefinite"/>
                  </p:stCondLst>
                  <p:endCondLst>
                    <p:cond evt="onStopAudio" delay="0">
                      <p:tgtEl>
                        <p:sldTgt/>
                      </p:tgtEl>
                    </p:cond>
                  </p:endCondLst>
                </p:cTn>
                <p:tgtEl>
                  <p:spTgt spid="3"/>
                </p:tgtEl>
              </p:cMediaNode>
            </p:audio>
          </p:childTnLst>
        </p:cTn>
      </p:par>
    </p:tnLst>
    <p:bldLst>
      <p:bldP spid="9011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dirty="0"/>
              <a:t>10</a:t>
            </a:r>
            <a:r>
              <a:rPr lang="en-US" dirty="0">
                <a:cs typeface="Times New Roman" panose="02020603050405020304" pitchFamily="18" charset="0"/>
              </a:rPr>
              <a:t>–</a:t>
            </a:r>
            <a:fld id="{99136829-CF3E-4363-A498-3460C779A4D2}" type="slidenum">
              <a:rPr lang="en-US"/>
              <a:pPr/>
              <a:t>17</a:t>
            </a:fld>
            <a:endParaRPr lang="en-US" dirty="0"/>
          </a:p>
        </p:txBody>
      </p:sp>
      <p:sp>
        <p:nvSpPr>
          <p:cNvPr id="91138" name="AutoShape 2"/>
          <p:cNvSpPr>
            <a:spLocks noGrp="1" noChangeArrowheads="1"/>
          </p:cNvSpPr>
          <p:nvPr>
            <p:ph type="title"/>
          </p:nvPr>
        </p:nvSpPr>
        <p:spPr>
          <a:ln/>
        </p:spPr>
        <p:txBody>
          <a:bodyPr/>
          <a:lstStyle/>
          <a:p>
            <a:r>
              <a:rPr lang="en-US" dirty="0" smtClean="0"/>
              <a:t>Traits </a:t>
            </a:r>
            <a:r>
              <a:rPr lang="en-US" dirty="0"/>
              <a:t>of an Effective Project Manager</a:t>
            </a:r>
          </a:p>
        </p:txBody>
      </p:sp>
      <p:sp>
        <p:nvSpPr>
          <p:cNvPr id="91139" name="Rectangle 3"/>
          <p:cNvSpPr>
            <a:spLocks noGrp="1" noChangeArrowheads="1"/>
          </p:cNvSpPr>
          <p:nvPr>
            <p:ph type="body" idx="1"/>
          </p:nvPr>
        </p:nvSpPr>
        <p:spPr/>
        <p:txBody>
          <a:bodyPr/>
          <a:lstStyle/>
          <a:p>
            <a:pPr marL="533400" indent="-533400">
              <a:buFontTx/>
              <a:buAutoNum type="arabicPeriod"/>
            </a:pPr>
            <a:r>
              <a:rPr lang="en-US" dirty="0"/>
              <a:t>Systems thinker</a:t>
            </a:r>
          </a:p>
          <a:p>
            <a:pPr marL="533400" indent="-533400">
              <a:buFontTx/>
              <a:buAutoNum type="arabicPeriod"/>
            </a:pPr>
            <a:r>
              <a:rPr lang="en-US" dirty="0"/>
              <a:t>Personal integrity</a:t>
            </a:r>
          </a:p>
          <a:p>
            <a:pPr marL="533400" indent="-533400">
              <a:buFontTx/>
              <a:buAutoNum type="arabicPeriod"/>
            </a:pPr>
            <a:r>
              <a:rPr lang="en-US" dirty="0"/>
              <a:t>Proactive</a:t>
            </a:r>
          </a:p>
          <a:p>
            <a:pPr marL="533400" indent="-533400">
              <a:buFontTx/>
              <a:buAutoNum type="arabicPeriod"/>
            </a:pPr>
            <a:r>
              <a:rPr lang="en-US" dirty="0"/>
              <a:t>High emotional intelligence (EQ).</a:t>
            </a:r>
          </a:p>
          <a:p>
            <a:pPr marL="533400" indent="-533400">
              <a:buFontTx/>
              <a:buAutoNum type="arabicPeriod"/>
            </a:pPr>
            <a:r>
              <a:rPr lang="en-US" dirty="0"/>
              <a:t>General business perspective</a:t>
            </a:r>
          </a:p>
          <a:p>
            <a:pPr marL="533400" indent="-533400">
              <a:buFontTx/>
              <a:buAutoNum type="arabicPeriod"/>
            </a:pPr>
            <a:r>
              <a:rPr lang="en-US" dirty="0"/>
              <a:t>Effective time management</a:t>
            </a:r>
          </a:p>
          <a:p>
            <a:pPr marL="533400" indent="-533400">
              <a:buFontTx/>
              <a:buAutoNum type="arabicPeriod"/>
            </a:pPr>
            <a:r>
              <a:rPr lang="en-US" dirty="0"/>
              <a:t>Skillful politician</a:t>
            </a:r>
          </a:p>
          <a:p>
            <a:pPr marL="533400" indent="-533400">
              <a:buFontTx/>
              <a:buAutoNum type="arabicPeriod"/>
            </a:pPr>
            <a:r>
              <a:rPr lang="en-US" dirty="0"/>
              <a:t>Optimist</a:t>
            </a:r>
          </a:p>
        </p:txBody>
      </p:sp>
      <p:pic>
        <p:nvPicPr>
          <p:cNvPr id="91141" name="Picture 5" descr="j015907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394325" y="3533775"/>
            <a:ext cx="3200400" cy="2820988"/>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254817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wipe(left)">
                                      <p:cBhvr>
                                        <p:cTn id="7" dur="500"/>
                                        <p:tgtEl>
                                          <p:spTgt spid="91139">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animEffect transition="in" filter="wipe(left)">
                                      <p:cBhvr>
                                        <p:cTn id="11" dur="500"/>
                                        <p:tgtEl>
                                          <p:spTgt spid="91139">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animEffect transition="in" filter="wipe(left)">
                                      <p:cBhvr>
                                        <p:cTn id="15" dur="500"/>
                                        <p:tgtEl>
                                          <p:spTgt spid="91139">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1139">
                                            <p:txEl>
                                              <p:pRg st="3" end="3"/>
                                            </p:txEl>
                                          </p:spTgt>
                                        </p:tgtEl>
                                        <p:attrNameLst>
                                          <p:attrName>style.visibility</p:attrName>
                                        </p:attrNameLst>
                                      </p:cBhvr>
                                      <p:to>
                                        <p:strVal val="visible"/>
                                      </p:to>
                                    </p:set>
                                    <p:animEffect transition="in" filter="wipe(left)">
                                      <p:cBhvr>
                                        <p:cTn id="19" dur="500"/>
                                        <p:tgtEl>
                                          <p:spTgt spid="91139">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1139">
                                            <p:txEl>
                                              <p:pRg st="4" end="4"/>
                                            </p:txEl>
                                          </p:spTgt>
                                        </p:tgtEl>
                                        <p:attrNameLst>
                                          <p:attrName>style.visibility</p:attrName>
                                        </p:attrNameLst>
                                      </p:cBhvr>
                                      <p:to>
                                        <p:strVal val="visible"/>
                                      </p:to>
                                    </p:set>
                                    <p:animEffect transition="in" filter="wipe(left)">
                                      <p:cBhvr>
                                        <p:cTn id="23" dur="500"/>
                                        <p:tgtEl>
                                          <p:spTgt spid="91139">
                                            <p:txEl>
                                              <p:pRg st="4" end="4"/>
                                            </p:txEl>
                                          </p:spTgt>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1139">
                                            <p:txEl>
                                              <p:pRg st="5" end="5"/>
                                            </p:txEl>
                                          </p:spTgt>
                                        </p:tgtEl>
                                        <p:attrNameLst>
                                          <p:attrName>style.visibility</p:attrName>
                                        </p:attrNameLst>
                                      </p:cBhvr>
                                      <p:to>
                                        <p:strVal val="visible"/>
                                      </p:to>
                                    </p:set>
                                    <p:animEffect transition="in" filter="wipe(left)">
                                      <p:cBhvr>
                                        <p:cTn id="27" dur="500"/>
                                        <p:tgtEl>
                                          <p:spTgt spid="91139">
                                            <p:txEl>
                                              <p:pRg st="5" end="5"/>
                                            </p:txEl>
                                          </p:spTgt>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91139">
                                            <p:txEl>
                                              <p:pRg st="6" end="6"/>
                                            </p:txEl>
                                          </p:spTgt>
                                        </p:tgtEl>
                                        <p:attrNameLst>
                                          <p:attrName>style.visibility</p:attrName>
                                        </p:attrNameLst>
                                      </p:cBhvr>
                                      <p:to>
                                        <p:strVal val="visible"/>
                                      </p:to>
                                    </p:set>
                                    <p:animEffect transition="in" filter="wipe(left)">
                                      <p:cBhvr>
                                        <p:cTn id="31" dur="500"/>
                                        <p:tgtEl>
                                          <p:spTgt spid="91139">
                                            <p:txEl>
                                              <p:pRg st="6" end="6"/>
                                            </p:txEl>
                                          </p:spTgt>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91139">
                                            <p:txEl>
                                              <p:pRg st="7" end="7"/>
                                            </p:txEl>
                                          </p:spTgt>
                                        </p:tgtEl>
                                        <p:attrNameLst>
                                          <p:attrName>style.visibility</p:attrName>
                                        </p:attrNameLst>
                                      </p:cBhvr>
                                      <p:to>
                                        <p:strVal val="visible"/>
                                      </p:to>
                                    </p:set>
                                    <p:animEffect transition="in" filter="wipe(left)">
                                      <p:cBhvr>
                                        <p:cTn id="35" dur="500"/>
                                        <p:tgtEl>
                                          <p:spTgt spid="911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
                    </p:tgtEl>
                  </p:cond>
                </p:stCondLst>
                <p:endSync evt="end" delay="0">
                  <p:rtn val="all"/>
                </p:endSync>
                <p:childTnLst>
                  <p:par>
                    <p:cTn id="37" fill="hold">
                      <p:stCondLst>
                        <p:cond delay="0"/>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27578" fill="hold"/>
                                        <p:tgtEl>
                                          <p:spTgt spid="2"/>
                                        </p:tgtEl>
                                      </p:cBhvr>
                                    </p:cmd>
                                  </p:childTnLst>
                                </p:cTn>
                              </p:par>
                            </p:childTnLst>
                          </p:cTn>
                        </p:par>
                      </p:childTnLst>
                    </p:cTn>
                  </p:par>
                </p:childTnLst>
              </p:cTn>
              <p:nextCondLst>
                <p:cond evt="onClick" delay="0">
                  <p:tgtEl>
                    <p:spTgt spid="2"/>
                  </p:tgtEl>
                </p:cond>
              </p:nextCondLst>
            </p:seq>
            <p:audio>
              <p:cMediaNode vol="80000">
                <p:cTn id="41" fill="hold" display="0">
                  <p:stCondLst>
                    <p:cond delay="indefinite"/>
                  </p:stCondLst>
                  <p:endCondLst>
                    <p:cond evt="onStopAudio" delay="0">
                      <p:tgtEl>
                        <p:sldTgt/>
                      </p:tgtEl>
                    </p:cond>
                  </p:endCondLst>
                </p:cTn>
                <p:tgtEl>
                  <p:spTgt spid="2"/>
                </p:tgtEl>
              </p:cMediaNode>
            </p:audio>
          </p:childTnLst>
        </p:cTn>
      </p:par>
    </p:tnLst>
    <p:bldLst>
      <p:bldP spid="9113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dirty="0"/>
              <a:t>10</a:t>
            </a:r>
            <a:r>
              <a:rPr lang="en-US" dirty="0">
                <a:cs typeface="Times New Roman" panose="02020603050405020304" pitchFamily="18" charset="0"/>
              </a:rPr>
              <a:t>–</a:t>
            </a:r>
            <a:fld id="{544A980D-AAE4-49E5-B84A-F53C4AF3FB61}" type="slidenum">
              <a:rPr lang="en-US"/>
              <a:pPr/>
              <a:t>18</a:t>
            </a:fld>
            <a:endParaRPr lang="en-US" dirty="0"/>
          </a:p>
        </p:txBody>
      </p:sp>
      <p:sp>
        <p:nvSpPr>
          <p:cNvPr id="92162" name="AutoShape 2"/>
          <p:cNvSpPr>
            <a:spLocks noGrp="1" noChangeArrowheads="1"/>
          </p:cNvSpPr>
          <p:nvPr>
            <p:ph type="title"/>
          </p:nvPr>
        </p:nvSpPr>
        <p:spPr>
          <a:ln/>
        </p:spPr>
        <p:txBody>
          <a:bodyPr/>
          <a:lstStyle/>
          <a:p>
            <a:r>
              <a:rPr lang="en-US" dirty="0"/>
              <a:t>Suggestions for Project Managers</a:t>
            </a:r>
          </a:p>
        </p:txBody>
      </p:sp>
      <p:sp>
        <p:nvSpPr>
          <p:cNvPr id="92163" name="Rectangle 3"/>
          <p:cNvSpPr>
            <a:spLocks noGrp="1" noChangeArrowheads="1"/>
          </p:cNvSpPr>
          <p:nvPr>
            <p:ph type="body" idx="1"/>
          </p:nvPr>
        </p:nvSpPr>
        <p:spPr>
          <a:xfrm>
            <a:off x="533400" y="1295400"/>
            <a:ext cx="4038600" cy="4876800"/>
          </a:xfrm>
        </p:spPr>
        <p:txBody>
          <a:bodyPr/>
          <a:lstStyle/>
          <a:p>
            <a:pPr>
              <a:spcBef>
                <a:spcPct val="30000"/>
              </a:spcBef>
            </a:pPr>
            <a:r>
              <a:rPr lang="en-US" dirty="0"/>
              <a:t>Build relationships before you need them.</a:t>
            </a:r>
          </a:p>
          <a:p>
            <a:pPr>
              <a:spcBef>
                <a:spcPct val="30000"/>
              </a:spcBef>
            </a:pPr>
            <a:r>
              <a:rPr lang="en-US" dirty="0"/>
              <a:t>Trust is sustained through frequent </a:t>
            </a:r>
            <a:br>
              <a:rPr lang="en-US" dirty="0"/>
            </a:br>
            <a:r>
              <a:rPr lang="en-US" dirty="0"/>
              <a:t>face-to-face contact.</a:t>
            </a:r>
          </a:p>
          <a:p>
            <a:pPr>
              <a:spcBef>
                <a:spcPct val="30000"/>
              </a:spcBef>
            </a:pPr>
            <a:r>
              <a:rPr lang="en-US" dirty="0"/>
              <a:t>Realize that “what goes around comes around.”</a:t>
            </a:r>
          </a:p>
        </p:txBody>
      </p:sp>
      <p:pic>
        <p:nvPicPr>
          <p:cNvPr id="92164" name="Picture 4" descr="j01983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2135188"/>
            <a:ext cx="3932238" cy="3487737"/>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7794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wipe(left)">
                                      <p:cBhvr>
                                        <p:cTn id="7" dur="500"/>
                                        <p:tgtEl>
                                          <p:spTgt spid="92163">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63">
                                            <p:txEl>
                                              <p:pRg st="1" end="1"/>
                                            </p:txEl>
                                          </p:spTgt>
                                        </p:tgtEl>
                                        <p:attrNameLst>
                                          <p:attrName>style.visibility</p:attrName>
                                        </p:attrNameLst>
                                      </p:cBhvr>
                                      <p:to>
                                        <p:strVal val="visible"/>
                                      </p:to>
                                    </p:set>
                                    <p:animEffect transition="in" filter="wipe(left)">
                                      <p:cBhvr>
                                        <p:cTn id="11" dur="500"/>
                                        <p:tgtEl>
                                          <p:spTgt spid="92163">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2163">
                                            <p:txEl>
                                              <p:pRg st="2" end="2"/>
                                            </p:txEl>
                                          </p:spTgt>
                                        </p:tgtEl>
                                        <p:attrNameLst>
                                          <p:attrName>style.visibility</p:attrName>
                                        </p:attrNameLst>
                                      </p:cBhvr>
                                      <p:to>
                                        <p:strVal val="visible"/>
                                      </p:to>
                                    </p:set>
                                    <p:animEffect transition="in" filter="wipe(left)">
                                      <p:cBhvr>
                                        <p:cTn id="15" dur="500"/>
                                        <p:tgtEl>
                                          <p:spTgt spid="921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8917" fill="hold"/>
                                        <p:tgtEl>
                                          <p:spTgt spid="2"/>
                                        </p:tgtEl>
                                      </p:cBhvr>
                                    </p:cmd>
                                  </p:childTnLst>
                                </p:cTn>
                              </p:par>
                            </p:childTnLst>
                          </p:cTn>
                        </p:par>
                      </p:childTnLst>
                    </p:cTn>
                  </p:par>
                </p:childTnLst>
              </p:cTn>
              <p:nextCondLst>
                <p:cond evt="onClick" delay="0">
                  <p:tgtEl>
                    <p:spTgt spid="2"/>
                  </p:tgtEl>
                </p:cond>
              </p:nextCondLst>
            </p:seq>
            <p:audio>
              <p:cMediaNode vol="80000">
                <p:cTn id="21" fill="hold" display="0">
                  <p:stCondLst>
                    <p:cond delay="indefinite"/>
                  </p:stCondLst>
                  <p:endCondLst>
                    <p:cond evt="onStopAudio" delay="0">
                      <p:tgtEl>
                        <p:sldTgt/>
                      </p:tgtEl>
                    </p:cond>
                  </p:endCondLst>
                </p:cTn>
                <p:tgtEl>
                  <p:spTgt spid="2"/>
                </p:tgtEl>
              </p:cMediaNode>
            </p:audio>
          </p:childTnLst>
        </p:cTn>
      </p:par>
    </p:tnLst>
    <p:bldLst>
      <p:bldP spid="9216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10</a:t>
            </a:r>
            <a:r>
              <a:rPr lang="en-US" dirty="0">
                <a:cs typeface="Times New Roman" panose="02020603050405020304" pitchFamily="18" charset="0"/>
              </a:rPr>
              <a:t>–</a:t>
            </a:r>
            <a:fld id="{41D7E1E5-1D67-48F5-8D0D-3D9A02E01DFF}" type="slidenum">
              <a:rPr lang="en-US"/>
              <a:pPr/>
              <a:t>19</a:t>
            </a:fld>
            <a:endParaRPr lang="en-US" dirty="0"/>
          </a:p>
        </p:txBody>
      </p:sp>
      <p:sp>
        <p:nvSpPr>
          <p:cNvPr id="96260" name="AutoShape 4"/>
          <p:cNvSpPr>
            <a:spLocks noGrp="1" noChangeArrowheads="1"/>
          </p:cNvSpPr>
          <p:nvPr>
            <p:ph type="title"/>
          </p:nvPr>
        </p:nvSpPr>
        <p:spPr>
          <a:ln/>
        </p:spPr>
        <p:txBody>
          <a:bodyPr/>
          <a:lstStyle/>
          <a:p>
            <a:r>
              <a:rPr lang="en-US" dirty="0"/>
              <a:t>Key Terms</a:t>
            </a:r>
          </a:p>
        </p:txBody>
      </p:sp>
      <p:sp>
        <p:nvSpPr>
          <p:cNvPr id="96261" name="Rectangle 5"/>
          <p:cNvSpPr>
            <a:spLocks noChangeArrowheads="1"/>
          </p:cNvSpPr>
          <p:nvPr/>
        </p:nvSpPr>
        <p:spPr bwMode="auto">
          <a:xfrm>
            <a:off x="457200" y="1417638"/>
            <a:ext cx="4572000" cy="34512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1775" indent="-231775">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b="1" dirty="0">
                <a:latin typeface="Arial" panose="020B0604020202020204" pitchFamily="34" charset="0"/>
              </a:rPr>
              <a:t>Emotional intelligence (EQ)</a:t>
            </a:r>
          </a:p>
          <a:p>
            <a:pPr>
              <a:spcBef>
                <a:spcPct val="20000"/>
              </a:spcBef>
            </a:pPr>
            <a:r>
              <a:rPr lang="en-US" b="1" dirty="0">
                <a:latin typeface="Arial" panose="020B0604020202020204" pitchFamily="34" charset="0"/>
              </a:rPr>
              <a:t>Inspiration-related currencies</a:t>
            </a:r>
          </a:p>
          <a:p>
            <a:pPr>
              <a:spcBef>
                <a:spcPct val="20000"/>
              </a:spcBef>
            </a:pPr>
            <a:r>
              <a:rPr lang="en-US" b="1" dirty="0">
                <a:latin typeface="Arial" panose="020B0604020202020204" pitchFamily="34" charset="0"/>
              </a:rPr>
              <a:t>Law of reciprocity</a:t>
            </a:r>
            <a:endParaRPr lang="en-US" b="1" i="1" dirty="0">
              <a:latin typeface="Arial" panose="020B0604020202020204" pitchFamily="34" charset="0"/>
            </a:endParaRPr>
          </a:p>
          <a:p>
            <a:pPr>
              <a:spcBef>
                <a:spcPct val="20000"/>
              </a:spcBef>
            </a:pPr>
            <a:r>
              <a:rPr lang="en-US" b="1" dirty="0">
                <a:latin typeface="Arial" panose="020B0604020202020204" pitchFamily="34" charset="0"/>
              </a:rPr>
              <a:t>Leading by example</a:t>
            </a:r>
            <a:endParaRPr lang="en-US" b="1" i="1" dirty="0">
              <a:latin typeface="Arial" panose="020B0604020202020204" pitchFamily="34" charset="0"/>
            </a:endParaRPr>
          </a:p>
          <a:p>
            <a:pPr>
              <a:spcBef>
                <a:spcPct val="20000"/>
              </a:spcBef>
            </a:pPr>
            <a:r>
              <a:rPr lang="en-US" b="1" dirty="0">
                <a:latin typeface="Arial" panose="020B0604020202020204" pitchFamily="34" charset="0"/>
              </a:rPr>
              <a:t>Management by wandering around (MBWA)</a:t>
            </a:r>
            <a:endParaRPr lang="en-US" b="1" i="1" dirty="0">
              <a:latin typeface="Arial" panose="020B0604020202020204" pitchFamily="34" charset="0"/>
            </a:endParaRPr>
          </a:p>
          <a:p>
            <a:pPr>
              <a:spcBef>
                <a:spcPct val="20000"/>
              </a:spcBef>
            </a:pPr>
            <a:r>
              <a:rPr lang="en-US" b="1" dirty="0">
                <a:latin typeface="Arial" panose="020B0604020202020204" pitchFamily="34" charset="0"/>
              </a:rPr>
              <a:t>Personal-related currencies</a:t>
            </a:r>
          </a:p>
          <a:p>
            <a:pPr>
              <a:spcBef>
                <a:spcPct val="20000"/>
              </a:spcBef>
            </a:pPr>
            <a:r>
              <a:rPr lang="en-US" b="1" dirty="0">
                <a:latin typeface="Arial" panose="020B0604020202020204" pitchFamily="34" charset="0"/>
              </a:rPr>
              <a:t>Position-related currencies</a:t>
            </a:r>
          </a:p>
        </p:txBody>
      </p:sp>
      <p:sp>
        <p:nvSpPr>
          <p:cNvPr id="96262" name="Rectangle 6"/>
          <p:cNvSpPr>
            <a:spLocks noChangeArrowheads="1"/>
          </p:cNvSpPr>
          <p:nvPr/>
        </p:nvSpPr>
        <p:spPr bwMode="auto">
          <a:xfrm>
            <a:off x="5119688" y="1417638"/>
            <a:ext cx="3749675" cy="30469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1775" indent="-231775">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b="1" dirty="0">
                <a:latin typeface="Arial" panose="020B0604020202020204" pitchFamily="34" charset="0"/>
              </a:rPr>
              <a:t>Proactive</a:t>
            </a:r>
            <a:endParaRPr lang="en-US" b="1" i="1" dirty="0">
              <a:latin typeface="Arial" panose="020B0604020202020204" pitchFamily="34" charset="0"/>
            </a:endParaRPr>
          </a:p>
          <a:p>
            <a:pPr>
              <a:spcBef>
                <a:spcPct val="20000"/>
              </a:spcBef>
            </a:pPr>
            <a:r>
              <a:rPr lang="en-US" b="1" dirty="0" smtClean="0">
                <a:latin typeface="Arial" panose="020B0604020202020204" pitchFamily="34" charset="0"/>
              </a:rPr>
              <a:t>Relationship-related </a:t>
            </a:r>
            <a:r>
              <a:rPr lang="en-US" b="1" dirty="0">
                <a:latin typeface="Arial" panose="020B0604020202020204" pitchFamily="34" charset="0"/>
              </a:rPr>
              <a:t>currencies</a:t>
            </a:r>
          </a:p>
          <a:p>
            <a:pPr>
              <a:spcBef>
                <a:spcPct val="20000"/>
              </a:spcBef>
            </a:pPr>
            <a:r>
              <a:rPr lang="en-US" b="1" dirty="0">
                <a:latin typeface="Arial" panose="020B0604020202020204" pitchFamily="34" charset="0"/>
              </a:rPr>
              <a:t>Social network building</a:t>
            </a:r>
            <a:endParaRPr lang="en-US" b="1" i="1" dirty="0">
              <a:latin typeface="Arial" panose="020B0604020202020204" pitchFamily="34" charset="0"/>
            </a:endParaRPr>
          </a:p>
          <a:p>
            <a:pPr>
              <a:spcBef>
                <a:spcPct val="20000"/>
              </a:spcBef>
            </a:pPr>
            <a:r>
              <a:rPr lang="en-US" b="1" dirty="0">
                <a:latin typeface="Arial" panose="020B0604020202020204" pitchFamily="34" charset="0"/>
              </a:rPr>
              <a:t>Stakeholder</a:t>
            </a:r>
            <a:endParaRPr lang="en-US" b="1" i="1" dirty="0">
              <a:latin typeface="Arial" panose="020B0604020202020204" pitchFamily="34" charset="0"/>
            </a:endParaRPr>
          </a:p>
          <a:p>
            <a:pPr>
              <a:spcBef>
                <a:spcPct val="20000"/>
              </a:spcBef>
            </a:pPr>
            <a:r>
              <a:rPr lang="en-US" b="1" dirty="0">
                <a:latin typeface="Arial" panose="020B0604020202020204" pitchFamily="34" charset="0"/>
              </a:rPr>
              <a:t>Systems thinking</a:t>
            </a:r>
          </a:p>
          <a:p>
            <a:pPr>
              <a:spcBef>
                <a:spcPct val="20000"/>
              </a:spcBef>
            </a:pPr>
            <a:r>
              <a:rPr lang="en-US" b="1" dirty="0">
                <a:latin typeface="Arial" panose="020B0604020202020204" pitchFamily="34" charset="0"/>
              </a:rPr>
              <a:t>Task-related currencies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38354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6261"/>
                                        </p:tgtEl>
                                        <p:attrNameLst>
                                          <p:attrName>style.visibility</p:attrName>
                                        </p:attrNameLst>
                                      </p:cBhvr>
                                      <p:to>
                                        <p:strVal val="visible"/>
                                      </p:to>
                                    </p:set>
                                    <p:animEffect transition="in" filter="wipe(up)">
                                      <p:cBhvr>
                                        <p:cTn id="7" dur="1000"/>
                                        <p:tgtEl>
                                          <p:spTgt spid="96261"/>
                                        </p:tgtEl>
                                      </p:cBhvr>
                                    </p:animEffect>
                                  </p:childTnLst>
                                </p:cTn>
                              </p:par>
                            </p:childTnLst>
                          </p:cTn>
                        </p:par>
                        <p:par>
                          <p:cTn id="8" fill="hold" nodeType="afterGroup">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96262"/>
                                        </p:tgtEl>
                                        <p:attrNameLst>
                                          <p:attrName>style.visibility</p:attrName>
                                        </p:attrNameLst>
                                      </p:cBhvr>
                                      <p:to>
                                        <p:strVal val="visible"/>
                                      </p:to>
                                    </p:set>
                                    <p:animEffect transition="in" filter="wipe(up)">
                                      <p:cBhvr>
                                        <p:cTn id="11" dur="1000"/>
                                        <p:tgtEl>
                                          <p:spTgt spid="962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1797" fill="hold"/>
                                        <p:tgtEl>
                                          <p:spTgt spid="3"/>
                                        </p:tgtEl>
                                      </p:cBhvr>
                                    </p:cmd>
                                  </p:childTnLst>
                                </p:cTn>
                              </p:par>
                            </p:childTnLst>
                          </p:cTn>
                        </p:par>
                      </p:childTnLst>
                    </p:cTn>
                  </p:par>
                </p:childTnLst>
              </p:cTn>
              <p:nextCondLst>
                <p:cond evt="onClick" delay="0">
                  <p:tgtEl>
                    <p:spTgt spid="3"/>
                  </p:tgtEl>
                </p:cond>
              </p:nextCondLst>
            </p:seq>
            <p:audio>
              <p:cMediaNode vol="80000">
                <p:cTn id="17" fill="hold" display="0">
                  <p:stCondLst>
                    <p:cond delay="indefinite"/>
                  </p:stCondLst>
                  <p:endCondLst>
                    <p:cond evt="onStopAudio" delay="0">
                      <p:tgtEl>
                        <p:sldTgt/>
                      </p:tgtEl>
                    </p:cond>
                  </p:endCondLst>
                </p:cTn>
                <p:tgtEl>
                  <p:spTgt spid="3"/>
                </p:tgtEl>
              </p:cMediaNode>
            </p:audio>
          </p:childTnLst>
        </p:cTn>
      </p:par>
    </p:tnLst>
    <p:bldLst>
      <p:bldP spid="96261" grpId="0"/>
      <p:bldP spid="962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r>
              <a:rPr lang="en-US" dirty="0"/>
              <a:t>10</a:t>
            </a:r>
            <a:r>
              <a:rPr lang="en-US" dirty="0">
                <a:cs typeface="Times New Roman" panose="02020603050405020304" pitchFamily="18" charset="0"/>
              </a:rPr>
              <a:t>–</a:t>
            </a:r>
            <a:fld id="{DD644612-3C19-489B-AAF6-70C5A5DA7772}" type="slidenum">
              <a:rPr lang="en-US"/>
              <a:pPr/>
              <a:t>2</a:t>
            </a:fld>
            <a:endParaRPr lang="en-US" dirty="0"/>
          </a:p>
        </p:txBody>
      </p:sp>
      <p:sp>
        <p:nvSpPr>
          <p:cNvPr id="117763" name="AutoShape 3"/>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Where We Are Now</a:t>
            </a:r>
          </a:p>
        </p:txBody>
      </p:sp>
      <p:pic>
        <p:nvPicPr>
          <p:cNvPr id="2" name="Picture 1"/>
          <p:cNvPicPr>
            <a:picLocks noChangeAspect="1"/>
          </p:cNvPicPr>
          <p:nvPr/>
        </p:nvPicPr>
        <p:blipFill>
          <a:blip r:embed="rId5"/>
          <a:stretch>
            <a:fillRect/>
          </a:stretch>
        </p:blipFill>
        <p:spPr>
          <a:xfrm>
            <a:off x="300037" y="1533525"/>
            <a:ext cx="8543925" cy="3790950"/>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7356751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8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r>
              <a:rPr lang="en-US" dirty="0"/>
              <a:t>10</a:t>
            </a:r>
            <a:r>
              <a:rPr lang="en-US" dirty="0">
                <a:cs typeface="Times New Roman" panose="02020603050405020304" pitchFamily="18" charset="0"/>
              </a:rPr>
              <a:t>–</a:t>
            </a:r>
            <a:fld id="{CC2D1A8D-6C65-4790-B9DB-D88B0ECC8089}" type="slidenum">
              <a:rPr lang="en-US"/>
              <a:pPr/>
              <a:t>3</a:t>
            </a:fld>
            <a:endParaRPr lang="en-US" dirty="0"/>
          </a:p>
        </p:txBody>
      </p:sp>
      <p:sp>
        <p:nvSpPr>
          <p:cNvPr id="28688" name="AutoShape 1040"/>
          <p:cNvSpPr>
            <a:spLocks noGrp="1" noChangeArrowheads="1"/>
          </p:cNvSpPr>
          <p:nvPr>
            <p:ph type="title"/>
          </p:nvPr>
        </p:nvSpPr>
        <p:spPr>
          <a:ln/>
        </p:spPr>
        <p:txBody>
          <a:bodyPr/>
          <a:lstStyle/>
          <a:p>
            <a:r>
              <a:rPr lang="en-US" dirty="0"/>
              <a:t>Managing versus Leading a Project</a:t>
            </a:r>
          </a:p>
        </p:txBody>
      </p:sp>
      <p:sp>
        <p:nvSpPr>
          <p:cNvPr id="28689" name="Rectangle 1041"/>
          <p:cNvSpPr>
            <a:spLocks noGrp="1" noChangeArrowheads="1"/>
          </p:cNvSpPr>
          <p:nvPr>
            <p:ph type="body" sz="half" idx="1"/>
          </p:nvPr>
        </p:nvSpPr>
        <p:spPr/>
        <p:txBody>
          <a:bodyPr/>
          <a:lstStyle/>
          <a:p>
            <a:pPr>
              <a:spcBef>
                <a:spcPct val="35000"/>
              </a:spcBef>
            </a:pPr>
            <a:r>
              <a:rPr lang="en-US" sz="2400" b="1" dirty="0"/>
              <a:t>Managing</a:t>
            </a:r>
            <a:r>
              <a:rPr lang="en-US" sz="2400" b="1" dirty="0">
                <a:cs typeface="Arial" panose="020B0604020202020204" pitchFamily="34" charset="0"/>
              </a:rPr>
              <a:t>—coping with complexity</a:t>
            </a:r>
          </a:p>
          <a:p>
            <a:pPr lvl="1">
              <a:spcBef>
                <a:spcPct val="35000"/>
              </a:spcBef>
            </a:pPr>
            <a:r>
              <a:rPr lang="en-US" sz="2000" b="1" dirty="0"/>
              <a:t>Formulate plans and objectives</a:t>
            </a:r>
          </a:p>
          <a:p>
            <a:pPr lvl="1">
              <a:spcBef>
                <a:spcPct val="35000"/>
              </a:spcBef>
            </a:pPr>
            <a:r>
              <a:rPr lang="en-US" sz="2000" b="1" dirty="0"/>
              <a:t>Monitor results</a:t>
            </a:r>
          </a:p>
          <a:p>
            <a:pPr lvl="1">
              <a:spcBef>
                <a:spcPct val="35000"/>
              </a:spcBef>
            </a:pPr>
            <a:r>
              <a:rPr lang="en-US" sz="2000" b="1" dirty="0"/>
              <a:t>Take corrective action</a:t>
            </a:r>
          </a:p>
          <a:p>
            <a:pPr lvl="1">
              <a:spcBef>
                <a:spcPct val="35000"/>
              </a:spcBef>
            </a:pPr>
            <a:r>
              <a:rPr lang="en-US" sz="2000" b="1" dirty="0"/>
              <a:t>Expedite activities</a:t>
            </a:r>
          </a:p>
          <a:p>
            <a:pPr lvl="1">
              <a:spcBef>
                <a:spcPct val="35000"/>
              </a:spcBef>
            </a:pPr>
            <a:r>
              <a:rPr lang="en-US" sz="2000" b="1" dirty="0"/>
              <a:t>Solve technical problems</a:t>
            </a:r>
          </a:p>
          <a:p>
            <a:pPr lvl="1">
              <a:spcBef>
                <a:spcPct val="35000"/>
              </a:spcBef>
            </a:pPr>
            <a:r>
              <a:rPr lang="en-US" sz="2000" b="1" dirty="0"/>
              <a:t>Serve as peacemaker</a:t>
            </a:r>
          </a:p>
          <a:p>
            <a:pPr lvl="1">
              <a:spcBef>
                <a:spcPct val="35000"/>
              </a:spcBef>
            </a:pPr>
            <a:r>
              <a:rPr lang="en-US" sz="2000" b="1" dirty="0"/>
              <a:t>Make tradeoffs among time, costs, and project scope</a:t>
            </a:r>
          </a:p>
        </p:txBody>
      </p:sp>
      <p:sp>
        <p:nvSpPr>
          <p:cNvPr id="28690" name="Rectangle 1042"/>
          <p:cNvSpPr>
            <a:spLocks noGrp="1" noChangeArrowheads="1"/>
          </p:cNvSpPr>
          <p:nvPr>
            <p:ph type="body" sz="half" idx="2"/>
          </p:nvPr>
        </p:nvSpPr>
        <p:spPr/>
        <p:txBody>
          <a:bodyPr/>
          <a:lstStyle/>
          <a:p>
            <a:pPr>
              <a:spcBef>
                <a:spcPct val="35000"/>
              </a:spcBef>
            </a:pPr>
            <a:r>
              <a:rPr lang="en-US" sz="2400" b="1" dirty="0"/>
              <a:t>Leading</a:t>
            </a:r>
            <a:r>
              <a:rPr lang="en-US" sz="2400" b="1" dirty="0">
                <a:cs typeface="Arial" panose="020B0604020202020204" pitchFamily="34" charset="0"/>
              </a:rPr>
              <a:t>—coping with change</a:t>
            </a:r>
          </a:p>
          <a:p>
            <a:pPr lvl="1">
              <a:spcBef>
                <a:spcPct val="35000"/>
              </a:spcBef>
            </a:pPr>
            <a:r>
              <a:rPr lang="en-US" sz="2000" b="1" dirty="0"/>
              <a:t>Recognize the need to change to keep the project on track</a:t>
            </a:r>
          </a:p>
          <a:p>
            <a:pPr lvl="1">
              <a:spcBef>
                <a:spcPct val="35000"/>
              </a:spcBef>
            </a:pPr>
            <a:r>
              <a:rPr lang="en-US" sz="2000" b="1" dirty="0"/>
              <a:t>Initiate change</a:t>
            </a:r>
          </a:p>
          <a:p>
            <a:pPr lvl="1">
              <a:spcBef>
                <a:spcPct val="35000"/>
              </a:spcBef>
            </a:pPr>
            <a:r>
              <a:rPr lang="en-US" sz="2000" b="1" dirty="0"/>
              <a:t>Provide direction and motivation</a:t>
            </a:r>
          </a:p>
          <a:p>
            <a:pPr lvl="1">
              <a:spcBef>
                <a:spcPct val="35000"/>
              </a:spcBef>
            </a:pPr>
            <a:r>
              <a:rPr lang="en-US" sz="2000" b="1" dirty="0"/>
              <a:t>Innovate and adapt as necessary</a:t>
            </a:r>
          </a:p>
          <a:p>
            <a:pPr lvl="1">
              <a:spcBef>
                <a:spcPct val="35000"/>
              </a:spcBef>
            </a:pPr>
            <a:r>
              <a:rPr lang="en-US" sz="2000" b="1" dirty="0"/>
              <a:t>Integrate assigned resources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374494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7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10</a:t>
            </a:r>
            <a:r>
              <a:rPr lang="en-US" dirty="0">
                <a:cs typeface="Times New Roman" panose="02020603050405020304" pitchFamily="18" charset="0"/>
              </a:rPr>
              <a:t>–</a:t>
            </a:r>
            <a:fld id="{E87B7D7D-09AB-4823-99A8-CA67663519D9}" type="slidenum">
              <a:rPr lang="en-US"/>
              <a:pPr/>
              <a:t>4</a:t>
            </a:fld>
            <a:endParaRPr lang="en-US" dirty="0"/>
          </a:p>
        </p:txBody>
      </p:sp>
      <p:sp>
        <p:nvSpPr>
          <p:cNvPr id="82946" name="AutoShape 2"/>
          <p:cNvSpPr>
            <a:spLocks noGrp="1" noChangeArrowheads="1"/>
          </p:cNvSpPr>
          <p:nvPr>
            <p:ph type="title"/>
          </p:nvPr>
        </p:nvSpPr>
        <p:spPr>
          <a:ln/>
        </p:spPr>
        <p:txBody>
          <a:bodyPr/>
          <a:lstStyle/>
          <a:p>
            <a:r>
              <a:rPr lang="en-US" dirty="0"/>
              <a:t>Managing Project Stakeholders</a:t>
            </a:r>
          </a:p>
        </p:txBody>
      </p:sp>
      <p:sp>
        <p:nvSpPr>
          <p:cNvPr id="82947" name="Rectangle 3"/>
          <p:cNvSpPr>
            <a:spLocks noGrp="1" noChangeArrowheads="1"/>
          </p:cNvSpPr>
          <p:nvPr>
            <p:ph type="body" idx="1"/>
          </p:nvPr>
        </p:nvSpPr>
        <p:spPr/>
        <p:txBody>
          <a:bodyPr/>
          <a:lstStyle/>
          <a:p>
            <a:r>
              <a:rPr lang="en-US" dirty="0"/>
              <a:t>Project Management Maxims:</a:t>
            </a:r>
          </a:p>
          <a:p>
            <a:pPr lvl="1"/>
            <a:r>
              <a:rPr lang="en-US" dirty="0"/>
              <a:t>You can’t do it all and get it all done</a:t>
            </a:r>
          </a:p>
          <a:p>
            <a:pPr lvl="2"/>
            <a:r>
              <a:rPr lang="en-US" dirty="0"/>
              <a:t>Projects usually involve a vast web of relationships.</a:t>
            </a:r>
          </a:p>
          <a:p>
            <a:pPr lvl="1"/>
            <a:r>
              <a:rPr lang="en-US" dirty="0"/>
              <a:t>Hands-on work is not the same as leading.</a:t>
            </a:r>
          </a:p>
          <a:p>
            <a:pPr lvl="2"/>
            <a:r>
              <a:rPr lang="en-US" dirty="0"/>
              <a:t>More pressure and more involvement can reduce </a:t>
            </a:r>
            <a:br>
              <a:rPr lang="en-US" dirty="0"/>
            </a:br>
            <a:r>
              <a:rPr lang="en-US" dirty="0"/>
              <a:t>your  effectiveness as a leader.</a:t>
            </a:r>
          </a:p>
          <a:p>
            <a:pPr lvl="1"/>
            <a:r>
              <a:rPr lang="en-US" dirty="0"/>
              <a:t>What’s important to you likely isn’t as important </a:t>
            </a:r>
            <a:br>
              <a:rPr lang="en-US" dirty="0"/>
            </a:br>
            <a:r>
              <a:rPr lang="en-US" dirty="0"/>
              <a:t>to someone else</a:t>
            </a:r>
          </a:p>
          <a:p>
            <a:pPr lvl="2"/>
            <a:r>
              <a:rPr lang="en-US" dirty="0"/>
              <a:t>Different groups have different stakes (responsibilities, agendas, and priorities) in the outcome of a project.</a:t>
            </a:r>
          </a:p>
          <a:p>
            <a:pPr lvl="1"/>
            <a:r>
              <a:rPr lang="en-US" dirty="0"/>
              <a:t>Remember: project management is tough, exciting, and rewarding</a:t>
            </a:r>
            <a:r>
              <a:rPr lang="en-US" dirty="0">
                <a:cs typeface="Arial" panose="020B0604020202020204" pitchFamily="34" charset="0"/>
              </a:rPr>
              <a:t>—endeavor to persevere.</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0560958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1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1314450" y="1132139"/>
            <a:ext cx="6515100" cy="5343525"/>
          </a:xfrm>
          <a:prstGeom prst="rect">
            <a:avLst/>
          </a:prstGeom>
        </p:spPr>
      </p:pic>
      <p:sp>
        <p:nvSpPr>
          <p:cNvPr id="6" name="Slide Number Placeholder 3"/>
          <p:cNvSpPr>
            <a:spLocks noGrp="1"/>
          </p:cNvSpPr>
          <p:nvPr>
            <p:ph type="sldNum" sz="quarter" idx="11"/>
          </p:nvPr>
        </p:nvSpPr>
        <p:spPr/>
        <p:txBody>
          <a:bodyPr/>
          <a:lstStyle/>
          <a:p>
            <a:r>
              <a:rPr lang="en-US" dirty="0"/>
              <a:t>10</a:t>
            </a:r>
            <a:r>
              <a:rPr lang="en-US" dirty="0">
                <a:cs typeface="Times New Roman" panose="02020603050405020304" pitchFamily="18" charset="0"/>
              </a:rPr>
              <a:t>–</a:t>
            </a:r>
            <a:fld id="{D377BBA4-6EFB-4EA0-B630-FBB5350ED59E}" type="slidenum">
              <a:rPr lang="en-US"/>
              <a:pPr/>
              <a:t>5</a:t>
            </a:fld>
            <a:endParaRPr lang="en-US" dirty="0"/>
          </a:p>
        </p:txBody>
      </p:sp>
      <p:sp>
        <p:nvSpPr>
          <p:cNvPr id="68610"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Network of Stakeholders</a:t>
            </a:r>
          </a:p>
        </p:txBody>
      </p:sp>
      <p:sp>
        <p:nvSpPr>
          <p:cNvPr id="68611"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10.1</a:t>
            </a:r>
            <a:endParaRPr lang="en-US" sz="1200" b="1" dirty="0">
              <a:solidFill>
                <a:srgbClr val="006666"/>
              </a:solidFill>
              <a:cs typeface="Arial" panose="020B060402020202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2877366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648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10</a:t>
            </a:r>
            <a:r>
              <a:rPr lang="en-US" dirty="0">
                <a:cs typeface="Times New Roman" panose="02020603050405020304" pitchFamily="18" charset="0"/>
              </a:rPr>
              <a:t>–</a:t>
            </a:r>
            <a:fld id="{144C1A2C-EBA6-41DB-93B7-E4DE711BE7FF}" type="slidenum">
              <a:rPr lang="en-US"/>
              <a:pPr/>
              <a:t>6</a:t>
            </a:fld>
            <a:endParaRPr lang="en-US" dirty="0"/>
          </a:p>
        </p:txBody>
      </p:sp>
      <p:sp>
        <p:nvSpPr>
          <p:cNvPr id="83970" name="AutoShape 2"/>
          <p:cNvSpPr>
            <a:spLocks noGrp="1" noChangeArrowheads="1"/>
          </p:cNvSpPr>
          <p:nvPr>
            <p:ph type="title"/>
          </p:nvPr>
        </p:nvSpPr>
        <p:spPr>
          <a:ln/>
        </p:spPr>
        <p:txBody>
          <a:bodyPr/>
          <a:lstStyle/>
          <a:p>
            <a:r>
              <a:rPr lang="en-US" dirty="0"/>
              <a:t>Influence as Exchange</a:t>
            </a:r>
          </a:p>
        </p:txBody>
      </p:sp>
      <p:sp>
        <p:nvSpPr>
          <p:cNvPr id="83971" name="Rectangle 3"/>
          <p:cNvSpPr>
            <a:spLocks noGrp="1" noChangeArrowheads="1"/>
          </p:cNvSpPr>
          <p:nvPr>
            <p:ph type="body" idx="1"/>
          </p:nvPr>
        </p:nvSpPr>
        <p:spPr/>
        <p:txBody>
          <a:bodyPr/>
          <a:lstStyle/>
          <a:p>
            <a:r>
              <a:rPr lang="en-US" dirty="0"/>
              <a:t>The Law of Reciprocity</a:t>
            </a:r>
          </a:p>
          <a:p>
            <a:pPr lvl="1"/>
            <a:r>
              <a:rPr lang="en-US" dirty="0"/>
              <a:t>One good deed deserves another, and </a:t>
            </a:r>
            <a:br>
              <a:rPr lang="en-US" dirty="0"/>
            </a:br>
            <a:r>
              <a:rPr lang="en-US" dirty="0"/>
              <a:t>likewise, one bad deed deserves another.</a:t>
            </a:r>
          </a:p>
          <a:p>
            <a:r>
              <a:rPr lang="en-US" dirty="0"/>
              <a:t>Quid pro Quo</a:t>
            </a:r>
          </a:p>
          <a:p>
            <a:pPr lvl="1"/>
            <a:r>
              <a:rPr lang="en-US" dirty="0"/>
              <a:t>Mutual exchanges of resources and services </a:t>
            </a:r>
            <a:br>
              <a:rPr lang="en-US" dirty="0"/>
            </a:br>
            <a:r>
              <a:rPr lang="en-US" dirty="0"/>
              <a:t>(“back-scratching”) build relationships.</a:t>
            </a:r>
          </a:p>
          <a:p>
            <a:r>
              <a:rPr lang="en-US" dirty="0"/>
              <a:t>Influence “Currencies” (Cohen and Bradford)</a:t>
            </a:r>
          </a:p>
          <a:p>
            <a:pPr lvl="1"/>
            <a:r>
              <a:rPr lang="en-US" dirty="0"/>
              <a:t>Cooperative relationships are built on the exchange </a:t>
            </a:r>
            <a:br>
              <a:rPr lang="en-US" dirty="0"/>
            </a:br>
            <a:r>
              <a:rPr lang="en-US" dirty="0"/>
              <a:t>of organizational “currencies” (favors).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551659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6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1"/>
          </p:nvPr>
        </p:nvSpPr>
        <p:spPr/>
        <p:txBody>
          <a:bodyPr/>
          <a:lstStyle/>
          <a:p>
            <a:r>
              <a:rPr lang="en-US" dirty="0"/>
              <a:t>10</a:t>
            </a:r>
            <a:r>
              <a:rPr lang="en-US" dirty="0">
                <a:cs typeface="Times New Roman" panose="02020603050405020304" pitchFamily="18" charset="0"/>
              </a:rPr>
              <a:t>–</a:t>
            </a:r>
            <a:fld id="{BB24776B-D78E-4662-BB18-D4ABC5548A9B}" type="slidenum">
              <a:rPr lang="en-US"/>
              <a:pPr/>
              <a:t>7</a:t>
            </a:fld>
            <a:endParaRPr lang="en-US" dirty="0"/>
          </a:p>
        </p:txBody>
      </p:sp>
      <p:sp>
        <p:nvSpPr>
          <p:cNvPr id="95234"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Commonly Traded Organizational Currencies</a:t>
            </a:r>
          </a:p>
        </p:txBody>
      </p:sp>
      <p:sp>
        <p:nvSpPr>
          <p:cNvPr id="95235"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TABLE 10.1</a:t>
            </a:r>
            <a:endParaRPr lang="en-US" sz="1200" b="1" dirty="0">
              <a:solidFill>
                <a:srgbClr val="006666"/>
              </a:solidFill>
              <a:cs typeface="Arial" panose="020B0604020202020204" pitchFamily="34" charset="0"/>
            </a:endParaRPr>
          </a:p>
        </p:txBody>
      </p:sp>
      <p:sp>
        <p:nvSpPr>
          <p:cNvPr id="95236" name="Rectangle 4"/>
          <p:cNvSpPr>
            <a:spLocks noChangeArrowheads="1"/>
          </p:cNvSpPr>
          <p:nvPr/>
        </p:nvSpPr>
        <p:spPr bwMode="auto">
          <a:xfrm>
            <a:off x="457200" y="1304925"/>
            <a:ext cx="8229600" cy="422751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828800" algn="l"/>
              </a:tabLst>
              <a:defRPr sz="2400">
                <a:solidFill>
                  <a:schemeClr val="tx1"/>
                </a:solidFill>
                <a:latin typeface="Times New Roman" panose="02020603050405020304" pitchFamily="18" charset="0"/>
              </a:defRPr>
            </a:lvl1pPr>
            <a:lvl2pPr marL="168275">
              <a:tabLst>
                <a:tab pos="1828800" algn="l"/>
              </a:tabLst>
              <a:defRPr sz="2400">
                <a:solidFill>
                  <a:schemeClr val="tx1"/>
                </a:solidFill>
                <a:latin typeface="Times New Roman" panose="02020603050405020304" pitchFamily="18" charset="0"/>
              </a:defRPr>
            </a:lvl2pPr>
            <a:lvl3pPr>
              <a:tabLst>
                <a:tab pos="1828800" algn="l"/>
              </a:tabLst>
              <a:defRPr sz="2400">
                <a:solidFill>
                  <a:schemeClr val="tx1"/>
                </a:solidFill>
                <a:latin typeface="Times New Roman" panose="02020603050405020304" pitchFamily="18" charset="0"/>
              </a:defRPr>
            </a:lvl3pPr>
            <a:lvl4pPr>
              <a:tabLst>
                <a:tab pos="1828800" algn="l"/>
              </a:tabLst>
              <a:defRPr sz="2400">
                <a:solidFill>
                  <a:schemeClr val="tx1"/>
                </a:solidFill>
                <a:latin typeface="Times New Roman" panose="02020603050405020304" pitchFamily="18" charset="0"/>
              </a:defRPr>
            </a:lvl4pPr>
            <a:lvl5pPr>
              <a:tabLst>
                <a:tab pos="1828800" algn="l"/>
              </a:tabLst>
              <a:defRPr sz="2400">
                <a:solidFill>
                  <a:schemeClr val="tx1"/>
                </a:solidFill>
                <a:latin typeface="Times New Roman" panose="02020603050405020304" pitchFamily="18" charset="0"/>
              </a:defRPr>
            </a:lvl5pPr>
            <a:lvl6pPr fontAlgn="base">
              <a:spcBef>
                <a:spcPct val="0"/>
              </a:spcBef>
              <a:spcAft>
                <a:spcPct val="0"/>
              </a:spcAft>
              <a:tabLst>
                <a:tab pos="1828800" algn="l"/>
              </a:tabLst>
              <a:defRPr sz="2400">
                <a:solidFill>
                  <a:schemeClr val="tx1"/>
                </a:solidFill>
                <a:latin typeface="Times New Roman" panose="02020603050405020304" pitchFamily="18" charset="0"/>
              </a:defRPr>
            </a:lvl6pPr>
            <a:lvl7pPr fontAlgn="base">
              <a:spcBef>
                <a:spcPct val="0"/>
              </a:spcBef>
              <a:spcAft>
                <a:spcPct val="0"/>
              </a:spcAft>
              <a:tabLst>
                <a:tab pos="1828800" algn="l"/>
              </a:tabLst>
              <a:defRPr sz="2400">
                <a:solidFill>
                  <a:schemeClr val="tx1"/>
                </a:solidFill>
                <a:latin typeface="Times New Roman" panose="02020603050405020304" pitchFamily="18" charset="0"/>
              </a:defRPr>
            </a:lvl7pPr>
            <a:lvl8pPr fontAlgn="base">
              <a:spcBef>
                <a:spcPct val="0"/>
              </a:spcBef>
              <a:spcAft>
                <a:spcPct val="0"/>
              </a:spcAft>
              <a:tabLst>
                <a:tab pos="1828800" algn="l"/>
              </a:tabLst>
              <a:defRPr sz="2400">
                <a:solidFill>
                  <a:schemeClr val="tx1"/>
                </a:solidFill>
                <a:latin typeface="Times New Roman" panose="02020603050405020304" pitchFamily="18" charset="0"/>
              </a:defRPr>
            </a:lvl8pPr>
            <a:lvl9pPr fontAlgn="base">
              <a:spcBef>
                <a:spcPct val="0"/>
              </a:spcBef>
              <a:spcAft>
                <a:spcPct val="0"/>
              </a:spcAft>
              <a:tabLst>
                <a:tab pos="1828800" algn="l"/>
              </a:tabLst>
              <a:defRPr sz="2400">
                <a:solidFill>
                  <a:schemeClr val="tx1"/>
                </a:solidFill>
                <a:latin typeface="Times New Roman" panose="02020603050405020304" pitchFamily="18" charset="0"/>
              </a:defRPr>
            </a:lvl9pPr>
          </a:lstStyle>
          <a:p>
            <a:pPr>
              <a:spcBef>
                <a:spcPct val="20000"/>
              </a:spcBef>
            </a:pPr>
            <a:r>
              <a:rPr lang="en-US" sz="2000" b="1" dirty="0">
                <a:latin typeface="Arial" panose="020B0604020202020204" pitchFamily="34" charset="0"/>
              </a:rPr>
              <a:t>Task-related currencies</a:t>
            </a:r>
            <a:r>
              <a:rPr lang="en-US" sz="1800" b="1" dirty="0">
                <a:latin typeface="Arial" panose="020B0604020202020204" pitchFamily="34" charset="0"/>
              </a:rPr>
              <a:t> </a:t>
            </a:r>
            <a:r>
              <a:rPr lang="en-US" sz="1800" dirty="0">
                <a:latin typeface="Arial" panose="020B0604020202020204" pitchFamily="34" charset="0"/>
              </a:rPr>
              <a:t>		</a:t>
            </a:r>
          </a:p>
          <a:p>
            <a:pPr lvl="1">
              <a:spcBef>
                <a:spcPct val="20000"/>
              </a:spcBef>
            </a:pPr>
            <a:r>
              <a:rPr lang="en-US" sz="1800" dirty="0">
                <a:latin typeface="Arial" panose="020B0604020202020204" pitchFamily="34" charset="0"/>
              </a:rPr>
              <a:t>Resources 	Lending or giving money, budget increases, personnel, etc.</a:t>
            </a:r>
          </a:p>
          <a:p>
            <a:pPr lvl="1">
              <a:spcBef>
                <a:spcPct val="20000"/>
              </a:spcBef>
            </a:pPr>
            <a:r>
              <a:rPr lang="en-US" sz="1800" dirty="0">
                <a:latin typeface="Arial" panose="020B0604020202020204" pitchFamily="34" charset="0"/>
              </a:rPr>
              <a:t>Assistance 	Helping with existing projects or undertaking unwanted tasks.</a:t>
            </a:r>
          </a:p>
          <a:p>
            <a:pPr lvl="1">
              <a:spcBef>
                <a:spcPct val="20000"/>
              </a:spcBef>
            </a:pPr>
            <a:r>
              <a:rPr lang="en-US" sz="1800" dirty="0">
                <a:latin typeface="Arial" panose="020B0604020202020204" pitchFamily="34" charset="0"/>
              </a:rPr>
              <a:t>Cooperation 	Giving task support, providing quicker response time, or 	aiding implementation. 	</a:t>
            </a:r>
          </a:p>
          <a:p>
            <a:pPr lvl="1">
              <a:spcBef>
                <a:spcPct val="20000"/>
              </a:spcBef>
            </a:pPr>
            <a:r>
              <a:rPr lang="en-US" sz="1800" dirty="0">
                <a:latin typeface="Arial" panose="020B0604020202020204" pitchFamily="34" charset="0"/>
              </a:rPr>
              <a:t>Information 	Providing organizational as well as technical knowledge.</a:t>
            </a:r>
          </a:p>
          <a:p>
            <a:pPr>
              <a:spcBef>
                <a:spcPct val="20000"/>
              </a:spcBef>
            </a:pPr>
            <a:r>
              <a:rPr lang="en-US" sz="2000" b="1" dirty="0">
                <a:latin typeface="Arial" panose="020B0604020202020204" pitchFamily="34" charset="0"/>
              </a:rPr>
              <a:t>Position-related currencies</a:t>
            </a:r>
            <a:r>
              <a:rPr lang="en-US" sz="1800" b="1" dirty="0">
                <a:latin typeface="Arial" panose="020B0604020202020204" pitchFamily="34" charset="0"/>
              </a:rPr>
              <a:t> </a:t>
            </a:r>
            <a:r>
              <a:rPr lang="en-US" sz="1800" dirty="0">
                <a:latin typeface="Arial" panose="020B0604020202020204" pitchFamily="34" charset="0"/>
              </a:rPr>
              <a:t>		</a:t>
            </a:r>
          </a:p>
          <a:p>
            <a:pPr lvl="1">
              <a:spcBef>
                <a:spcPct val="20000"/>
              </a:spcBef>
            </a:pPr>
            <a:r>
              <a:rPr lang="en-US" sz="1800" dirty="0">
                <a:latin typeface="Arial" panose="020B0604020202020204" pitchFamily="34" charset="0"/>
              </a:rPr>
              <a:t>Advancement 	Giving a task or assignment that can result in promotion.</a:t>
            </a:r>
          </a:p>
          <a:p>
            <a:pPr lvl="1">
              <a:spcBef>
                <a:spcPct val="20000"/>
              </a:spcBef>
            </a:pPr>
            <a:r>
              <a:rPr lang="en-US" sz="1800" dirty="0">
                <a:latin typeface="Arial" panose="020B0604020202020204" pitchFamily="34" charset="0"/>
              </a:rPr>
              <a:t>Recognition 	Acknowledging effort, accomplishments, or abilities.</a:t>
            </a:r>
          </a:p>
          <a:p>
            <a:pPr lvl="1">
              <a:spcBef>
                <a:spcPct val="20000"/>
              </a:spcBef>
            </a:pPr>
            <a:r>
              <a:rPr lang="en-US" sz="1800" dirty="0">
                <a:latin typeface="Arial" panose="020B0604020202020204" pitchFamily="34" charset="0"/>
              </a:rPr>
              <a:t>Visibility 	Providing a chance to be known by higher-ups or significant 	others in the organization.</a:t>
            </a:r>
          </a:p>
          <a:p>
            <a:pPr lvl="1">
              <a:spcBef>
                <a:spcPct val="20000"/>
              </a:spcBef>
            </a:pPr>
            <a:r>
              <a:rPr lang="en-US" sz="1800" dirty="0">
                <a:latin typeface="Arial" panose="020B0604020202020204" pitchFamily="34" charset="0"/>
              </a:rPr>
              <a:t>Network/ 	Providing opportunities for linking with others.</a:t>
            </a:r>
            <a:br>
              <a:rPr lang="en-US" sz="1800" dirty="0">
                <a:latin typeface="Arial" panose="020B0604020202020204" pitchFamily="34" charset="0"/>
              </a:rPr>
            </a:br>
            <a:r>
              <a:rPr lang="en-US" sz="1800" dirty="0">
                <a:latin typeface="Arial" panose="020B0604020202020204" pitchFamily="34" charset="0"/>
              </a:rPr>
              <a:t>contacts</a:t>
            </a:r>
          </a:p>
        </p:txBody>
      </p:sp>
      <p:sp>
        <p:nvSpPr>
          <p:cNvPr id="95237" name="Rectangle 5"/>
          <p:cNvSpPr>
            <a:spLocks noChangeArrowheads="1"/>
          </p:cNvSpPr>
          <p:nvPr/>
        </p:nvSpPr>
        <p:spPr bwMode="auto">
          <a:xfrm>
            <a:off x="504825" y="6172200"/>
            <a:ext cx="5029200" cy="3651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 dirty="0"/>
              <a:t>Source: Adapted from A. R. Cohen and David L. Bradford, </a:t>
            </a:r>
            <a:r>
              <a:rPr lang="en-US" sz="900" i="1" dirty="0"/>
              <a:t>Influence without Authority </a:t>
            </a:r>
            <a:br>
              <a:rPr lang="en-US" sz="900" i="1" dirty="0"/>
            </a:br>
            <a:r>
              <a:rPr lang="en-US" sz="900" dirty="0"/>
              <a:t>(New York: John Wiley &amp; Sons, 1990). Reprinted by permission of John Wiley &amp; Sons, Inc.</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07780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5236"/>
                                        </p:tgtEl>
                                        <p:attrNameLst>
                                          <p:attrName>style.visibility</p:attrName>
                                        </p:attrNameLst>
                                      </p:cBhvr>
                                      <p:to>
                                        <p:strVal val="visible"/>
                                      </p:to>
                                    </p:set>
                                    <p:animEffect transition="in" filter="wipe(up)">
                                      <p:cBhvr>
                                        <p:cTn id="7" dur="10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578"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bldLst>
      <p:bldP spid="952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1"/>
          </p:nvPr>
        </p:nvSpPr>
        <p:spPr/>
        <p:txBody>
          <a:bodyPr/>
          <a:lstStyle/>
          <a:p>
            <a:r>
              <a:rPr lang="en-US" dirty="0"/>
              <a:t>10</a:t>
            </a:r>
            <a:r>
              <a:rPr lang="en-US" dirty="0">
                <a:cs typeface="Times New Roman" panose="02020603050405020304" pitchFamily="18" charset="0"/>
              </a:rPr>
              <a:t>–</a:t>
            </a:r>
            <a:fld id="{8E373FCD-6787-4D92-AABA-EA587DBC31AE}" type="slidenum">
              <a:rPr lang="en-US"/>
              <a:pPr/>
              <a:t>8</a:t>
            </a:fld>
            <a:endParaRPr lang="en-US" dirty="0"/>
          </a:p>
        </p:txBody>
      </p:sp>
      <p:sp>
        <p:nvSpPr>
          <p:cNvPr id="84994" name="AutoShape 2"/>
          <p:cNvSpPr>
            <a:spLocks noGrp="1" noChangeArrowheads="1"/>
          </p:cNvSpPr>
          <p:nvPr>
            <p:ph type="title"/>
          </p:nvPr>
        </p:nvSpPr>
        <p:spPr>
          <a:xfrm>
            <a:off x="492125" y="265113"/>
            <a:ext cx="8158163" cy="755650"/>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Organizational Currencies (cont’d)</a:t>
            </a:r>
          </a:p>
        </p:txBody>
      </p:sp>
      <p:sp>
        <p:nvSpPr>
          <p:cNvPr id="84996" name="Text Box 4"/>
          <p:cNvSpPr txBox="1">
            <a:spLocks noChangeArrowheads="1"/>
          </p:cNvSpPr>
          <p:nvPr/>
        </p:nvSpPr>
        <p:spPr bwMode="auto">
          <a:xfrm>
            <a:off x="6950075" y="6172200"/>
            <a:ext cx="17367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TABLE 10.1 (cont’d)</a:t>
            </a:r>
            <a:endParaRPr lang="en-US" sz="1200" b="1" dirty="0">
              <a:solidFill>
                <a:srgbClr val="006666"/>
              </a:solidFill>
              <a:cs typeface="Arial" panose="020B0604020202020204" pitchFamily="34" charset="0"/>
            </a:endParaRPr>
          </a:p>
        </p:txBody>
      </p:sp>
      <p:sp>
        <p:nvSpPr>
          <p:cNvPr id="84998" name="Rectangle 6"/>
          <p:cNvSpPr>
            <a:spLocks noChangeArrowheads="1"/>
          </p:cNvSpPr>
          <p:nvPr/>
        </p:nvSpPr>
        <p:spPr bwMode="auto">
          <a:xfrm>
            <a:off x="457200" y="1285875"/>
            <a:ext cx="8413750" cy="43735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90763" algn="l"/>
                <a:tab pos="2795588" algn="l"/>
              </a:tabLst>
              <a:defRPr sz="2400">
                <a:solidFill>
                  <a:schemeClr val="tx1"/>
                </a:solidFill>
                <a:latin typeface="Times New Roman" panose="02020603050405020304" pitchFamily="18" charset="0"/>
              </a:defRPr>
            </a:lvl1pPr>
            <a:lvl2pPr marL="168275">
              <a:tabLst>
                <a:tab pos="2290763" algn="l"/>
                <a:tab pos="2795588" algn="l"/>
              </a:tabLst>
              <a:defRPr sz="2400">
                <a:solidFill>
                  <a:schemeClr val="tx1"/>
                </a:solidFill>
                <a:latin typeface="Times New Roman" panose="02020603050405020304" pitchFamily="18" charset="0"/>
              </a:defRPr>
            </a:lvl2pPr>
            <a:lvl3pPr>
              <a:tabLst>
                <a:tab pos="2290763" algn="l"/>
                <a:tab pos="2795588" algn="l"/>
              </a:tabLst>
              <a:defRPr sz="2400">
                <a:solidFill>
                  <a:schemeClr val="tx1"/>
                </a:solidFill>
                <a:latin typeface="Times New Roman" panose="02020603050405020304" pitchFamily="18" charset="0"/>
              </a:defRPr>
            </a:lvl3pPr>
            <a:lvl4pPr>
              <a:tabLst>
                <a:tab pos="2290763" algn="l"/>
                <a:tab pos="2795588" algn="l"/>
              </a:tabLst>
              <a:defRPr sz="2400">
                <a:solidFill>
                  <a:schemeClr val="tx1"/>
                </a:solidFill>
                <a:latin typeface="Times New Roman" panose="02020603050405020304" pitchFamily="18" charset="0"/>
              </a:defRPr>
            </a:lvl4pPr>
            <a:lvl5pPr>
              <a:tabLst>
                <a:tab pos="2290763" algn="l"/>
                <a:tab pos="2795588" algn="l"/>
              </a:tabLst>
              <a:defRPr sz="2400">
                <a:solidFill>
                  <a:schemeClr val="tx1"/>
                </a:solidFill>
                <a:latin typeface="Times New Roman" panose="02020603050405020304" pitchFamily="18" charset="0"/>
              </a:defRPr>
            </a:lvl5pPr>
            <a:lvl6pPr fontAlgn="base">
              <a:spcBef>
                <a:spcPct val="0"/>
              </a:spcBef>
              <a:spcAft>
                <a:spcPct val="0"/>
              </a:spcAft>
              <a:tabLst>
                <a:tab pos="2290763" algn="l"/>
                <a:tab pos="2795588" algn="l"/>
              </a:tabLst>
              <a:defRPr sz="2400">
                <a:solidFill>
                  <a:schemeClr val="tx1"/>
                </a:solidFill>
                <a:latin typeface="Times New Roman" panose="02020603050405020304" pitchFamily="18" charset="0"/>
              </a:defRPr>
            </a:lvl6pPr>
            <a:lvl7pPr fontAlgn="base">
              <a:spcBef>
                <a:spcPct val="0"/>
              </a:spcBef>
              <a:spcAft>
                <a:spcPct val="0"/>
              </a:spcAft>
              <a:tabLst>
                <a:tab pos="2290763" algn="l"/>
                <a:tab pos="2795588" algn="l"/>
              </a:tabLst>
              <a:defRPr sz="2400">
                <a:solidFill>
                  <a:schemeClr val="tx1"/>
                </a:solidFill>
                <a:latin typeface="Times New Roman" panose="02020603050405020304" pitchFamily="18" charset="0"/>
              </a:defRPr>
            </a:lvl7pPr>
            <a:lvl8pPr fontAlgn="base">
              <a:spcBef>
                <a:spcPct val="0"/>
              </a:spcBef>
              <a:spcAft>
                <a:spcPct val="0"/>
              </a:spcAft>
              <a:tabLst>
                <a:tab pos="2290763" algn="l"/>
                <a:tab pos="2795588" algn="l"/>
              </a:tabLst>
              <a:defRPr sz="2400">
                <a:solidFill>
                  <a:schemeClr val="tx1"/>
                </a:solidFill>
                <a:latin typeface="Times New Roman" panose="02020603050405020304" pitchFamily="18" charset="0"/>
              </a:defRPr>
            </a:lvl8pPr>
            <a:lvl9pPr fontAlgn="base">
              <a:spcBef>
                <a:spcPct val="0"/>
              </a:spcBef>
              <a:spcAft>
                <a:spcPct val="0"/>
              </a:spcAft>
              <a:tabLst>
                <a:tab pos="2290763" algn="l"/>
                <a:tab pos="2795588" algn="l"/>
              </a:tabLst>
              <a:defRPr sz="2400">
                <a:solidFill>
                  <a:schemeClr val="tx1"/>
                </a:solidFill>
                <a:latin typeface="Times New Roman" panose="02020603050405020304" pitchFamily="18" charset="0"/>
              </a:defRPr>
            </a:lvl9pPr>
          </a:lstStyle>
          <a:p>
            <a:pPr>
              <a:spcBef>
                <a:spcPct val="20000"/>
              </a:spcBef>
            </a:pPr>
            <a:r>
              <a:rPr lang="en-US" sz="2000" b="1" dirty="0">
                <a:latin typeface="Arial" panose="020B0604020202020204" pitchFamily="34" charset="0"/>
              </a:rPr>
              <a:t>Inspiration-related currencies</a:t>
            </a:r>
            <a:endParaRPr lang="en-US" sz="1800" dirty="0">
              <a:latin typeface="Arial" panose="020B0604020202020204" pitchFamily="34" charset="0"/>
            </a:endParaRPr>
          </a:p>
          <a:p>
            <a:pPr lvl="1">
              <a:spcBef>
                <a:spcPct val="20000"/>
              </a:spcBef>
            </a:pPr>
            <a:r>
              <a:rPr lang="en-US" sz="1800" dirty="0">
                <a:latin typeface="Arial" panose="020B0604020202020204" pitchFamily="34" charset="0"/>
              </a:rPr>
              <a:t>Vision 	Being involved in a task that has larger significance 	for the unit, organization, customer, or society.</a:t>
            </a:r>
          </a:p>
          <a:p>
            <a:pPr lvl="1">
              <a:spcBef>
                <a:spcPct val="20000"/>
              </a:spcBef>
            </a:pPr>
            <a:r>
              <a:rPr lang="en-US" sz="1800" dirty="0">
                <a:latin typeface="Arial" panose="020B0604020202020204" pitchFamily="34" charset="0"/>
              </a:rPr>
              <a:t>Excellence 	Having a chance to do important things really well.</a:t>
            </a:r>
          </a:p>
          <a:p>
            <a:pPr lvl="1">
              <a:spcBef>
                <a:spcPct val="20000"/>
              </a:spcBef>
            </a:pPr>
            <a:r>
              <a:rPr lang="en-US" sz="1800" dirty="0">
                <a:latin typeface="Arial" panose="020B0604020202020204" pitchFamily="34" charset="0"/>
              </a:rPr>
              <a:t>Ethical correctness 	Doing what is “right” by a higher standard than efficiency.</a:t>
            </a:r>
          </a:p>
          <a:p>
            <a:pPr>
              <a:spcBef>
                <a:spcPct val="20000"/>
              </a:spcBef>
            </a:pPr>
            <a:r>
              <a:rPr lang="en-US" sz="2000" b="1" dirty="0">
                <a:latin typeface="Arial" panose="020B0604020202020204" pitchFamily="34" charset="0"/>
              </a:rPr>
              <a:t>Relationship-related currencies</a:t>
            </a:r>
            <a:endParaRPr lang="en-US" sz="1800" dirty="0">
              <a:latin typeface="Arial" panose="020B0604020202020204" pitchFamily="34" charset="0"/>
            </a:endParaRPr>
          </a:p>
          <a:p>
            <a:pPr lvl="1">
              <a:spcBef>
                <a:spcPct val="20000"/>
              </a:spcBef>
            </a:pPr>
            <a:r>
              <a:rPr lang="en-US" sz="1800" dirty="0">
                <a:latin typeface="Arial" panose="020B0604020202020204" pitchFamily="34" charset="0"/>
              </a:rPr>
              <a:t>Acceptance 	Providing closeness and friendship.</a:t>
            </a:r>
          </a:p>
          <a:p>
            <a:pPr lvl="1">
              <a:spcBef>
                <a:spcPct val="20000"/>
              </a:spcBef>
            </a:pPr>
            <a:r>
              <a:rPr lang="en-US" sz="1800" dirty="0">
                <a:latin typeface="Arial" panose="020B0604020202020204" pitchFamily="34" charset="0"/>
              </a:rPr>
              <a:t>Personal support 	Giving personal and emotional backing.</a:t>
            </a:r>
          </a:p>
          <a:p>
            <a:pPr lvl="1">
              <a:spcBef>
                <a:spcPct val="20000"/>
              </a:spcBef>
            </a:pPr>
            <a:r>
              <a:rPr lang="en-US" sz="1800" dirty="0">
                <a:latin typeface="Arial" panose="020B0604020202020204" pitchFamily="34" charset="0"/>
              </a:rPr>
              <a:t>Understanding 	Listening to others’ concerns and issues.</a:t>
            </a:r>
          </a:p>
          <a:p>
            <a:pPr>
              <a:spcBef>
                <a:spcPct val="20000"/>
              </a:spcBef>
            </a:pPr>
            <a:r>
              <a:rPr lang="en-US" sz="2000" b="1" dirty="0">
                <a:latin typeface="Arial" panose="020B0604020202020204" pitchFamily="34" charset="0"/>
              </a:rPr>
              <a:t>Personal-related currencies</a:t>
            </a:r>
            <a:endParaRPr lang="en-US" sz="1800" dirty="0">
              <a:latin typeface="Arial" panose="020B0604020202020204" pitchFamily="34" charset="0"/>
            </a:endParaRPr>
          </a:p>
          <a:p>
            <a:pPr lvl="1">
              <a:spcBef>
                <a:spcPct val="20000"/>
              </a:spcBef>
            </a:pPr>
            <a:r>
              <a:rPr lang="en-US" sz="1800" dirty="0">
                <a:latin typeface="Arial" panose="020B0604020202020204" pitchFamily="34" charset="0"/>
              </a:rPr>
              <a:t>Challenge/learning		Sharing tasks that increase skills and abilities.</a:t>
            </a:r>
          </a:p>
          <a:p>
            <a:pPr lvl="1">
              <a:spcBef>
                <a:spcPct val="20000"/>
              </a:spcBef>
            </a:pPr>
            <a:r>
              <a:rPr lang="en-US" sz="1800" dirty="0">
                <a:latin typeface="Arial" panose="020B0604020202020204" pitchFamily="34" charset="0"/>
              </a:rPr>
              <a:t>Ownership/involvement 	Letting others have ownership and influence.</a:t>
            </a:r>
          </a:p>
          <a:p>
            <a:pPr lvl="1">
              <a:spcBef>
                <a:spcPct val="20000"/>
              </a:spcBef>
            </a:pPr>
            <a:r>
              <a:rPr lang="en-US" sz="1800" dirty="0">
                <a:latin typeface="Arial" panose="020B0604020202020204" pitchFamily="34" charset="0"/>
              </a:rPr>
              <a:t>Gratitude		Expressing appreciation.</a:t>
            </a:r>
          </a:p>
        </p:txBody>
      </p:sp>
      <p:sp>
        <p:nvSpPr>
          <p:cNvPr id="84999" name="Rectangle 7"/>
          <p:cNvSpPr>
            <a:spLocks noChangeArrowheads="1"/>
          </p:cNvSpPr>
          <p:nvPr/>
        </p:nvSpPr>
        <p:spPr bwMode="auto">
          <a:xfrm>
            <a:off x="504825" y="6172200"/>
            <a:ext cx="5029200" cy="3651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 dirty="0"/>
              <a:t>Source: Adapted from A. R. Cohen and David L. Bradford, </a:t>
            </a:r>
            <a:r>
              <a:rPr lang="en-US" sz="900" i="1" dirty="0"/>
              <a:t>Influence without Authority </a:t>
            </a:r>
            <a:br>
              <a:rPr lang="en-US" sz="900" i="1" dirty="0"/>
            </a:br>
            <a:r>
              <a:rPr lang="en-US" sz="900" dirty="0"/>
              <a:t>(New York: John Wiley &amp; Sons, 1990). Reprinted by permission of John Wiley &amp; Sons, Inc.</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304910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4998"/>
                                        </p:tgtEl>
                                        <p:attrNameLst>
                                          <p:attrName>style.visibility</p:attrName>
                                        </p:attrNameLst>
                                      </p:cBhvr>
                                      <p:to>
                                        <p:strVal val="visible"/>
                                      </p:to>
                                    </p:set>
                                    <p:animEffect transition="in" filter="wipe(up)">
                                      <p:cBhvr>
                                        <p:cTn id="7" dur="1000"/>
                                        <p:tgtEl>
                                          <p:spTgt spid="8499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117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8499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10</a:t>
            </a:r>
            <a:r>
              <a:rPr lang="en-US" dirty="0">
                <a:cs typeface="Times New Roman" panose="02020603050405020304" pitchFamily="18" charset="0"/>
              </a:rPr>
              <a:t>–</a:t>
            </a:r>
            <a:fld id="{8A75D883-FDDF-4894-A898-B18188652D44}" type="slidenum">
              <a:rPr lang="en-US"/>
              <a:pPr/>
              <a:t>9</a:t>
            </a:fld>
            <a:endParaRPr lang="en-US" dirty="0"/>
          </a:p>
        </p:txBody>
      </p:sp>
      <p:sp>
        <p:nvSpPr>
          <p:cNvPr id="86018" name="AutoShape 2"/>
          <p:cNvSpPr>
            <a:spLocks noGrp="1" noChangeArrowheads="1"/>
          </p:cNvSpPr>
          <p:nvPr>
            <p:ph type="title"/>
          </p:nvPr>
        </p:nvSpPr>
        <p:spPr>
          <a:ln/>
        </p:spPr>
        <p:txBody>
          <a:bodyPr/>
          <a:lstStyle/>
          <a:p>
            <a:r>
              <a:rPr lang="en-US" dirty="0" smtClean="0"/>
              <a:t>Mapping network dependencies</a:t>
            </a:r>
            <a:endParaRPr lang="en-US" dirty="0"/>
          </a:p>
        </p:txBody>
      </p:sp>
      <p:sp>
        <p:nvSpPr>
          <p:cNvPr id="86019" name="Rectangle 3"/>
          <p:cNvSpPr>
            <a:spLocks noGrp="1" noChangeArrowheads="1"/>
          </p:cNvSpPr>
          <p:nvPr>
            <p:ph type="body" idx="1"/>
          </p:nvPr>
        </p:nvSpPr>
        <p:spPr/>
        <p:txBody>
          <a:bodyPr/>
          <a:lstStyle/>
          <a:p>
            <a:pPr>
              <a:spcBef>
                <a:spcPct val="25000"/>
              </a:spcBef>
            </a:pPr>
            <a:r>
              <a:rPr lang="en-US" dirty="0"/>
              <a:t>Mapping Dependencies</a:t>
            </a:r>
          </a:p>
          <a:p>
            <a:pPr lvl="1">
              <a:spcBef>
                <a:spcPct val="25000"/>
              </a:spcBef>
            </a:pPr>
            <a:r>
              <a:rPr lang="en-US" dirty="0"/>
              <a:t>Project team perspective:</a:t>
            </a:r>
          </a:p>
          <a:p>
            <a:pPr lvl="2">
              <a:spcBef>
                <a:spcPct val="25000"/>
              </a:spcBef>
            </a:pPr>
            <a:r>
              <a:rPr lang="en-US" dirty="0"/>
              <a:t>Whose cooperation will we need?</a:t>
            </a:r>
          </a:p>
          <a:p>
            <a:pPr lvl="2">
              <a:spcBef>
                <a:spcPct val="25000"/>
              </a:spcBef>
            </a:pPr>
            <a:r>
              <a:rPr lang="en-US" dirty="0"/>
              <a:t>Whose agreement or approval will we need?</a:t>
            </a:r>
          </a:p>
          <a:p>
            <a:pPr lvl="2">
              <a:spcBef>
                <a:spcPct val="25000"/>
              </a:spcBef>
            </a:pPr>
            <a:r>
              <a:rPr lang="en-US" dirty="0"/>
              <a:t>Whose opposition would keep us </a:t>
            </a:r>
            <a:br>
              <a:rPr lang="en-US" dirty="0"/>
            </a:br>
            <a:r>
              <a:rPr lang="en-US" dirty="0"/>
              <a:t>from accomplishing the project?</a:t>
            </a:r>
          </a:p>
          <a:p>
            <a:pPr lvl="1">
              <a:spcBef>
                <a:spcPct val="25000"/>
              </a:spcBef>
            </a:pPr>
            <a:r>
              <a:rPr lang="en-US" dirty="0"/>
              <a:t>Stakeholders’ perspective:</a:t>
            </a:r>
          </a:p>
          <a:p>
            <a:pPr lvl="2">
              <a:spcBef>
                <a:spcPct val="25000"/>
              </a:spcBef>
            </a:pPr>
            <a:r>
              <a:rPr lang="en-US" dirty="0"/>
              <a:t>What differences exist between the team </a:t>
            </a:r>
            <a:br>
              <a:rPr lang="en-US" dirty="0"/>
            </a:br>
            <a:r>
              <a:rPr lang="en-US" dirty="0"/>
              <a:t>and those on whom the team will depend?</a:t>
            </a:r>
          </a:p>
          <a:p>
            <a:pPr lvl="2">
              <a:spcBef>
                <a:spcPct val="25000"/>
              </a:spcBef>
            </a:pPr>
            <a:r>
              <a:rPr lang="en-US" dirty="0"/>
              <a:t>How do the stakeholders view the project?</a:t>
            </a:r>
          </a:p>
          <a:p>
            <a:pPr lvl="2">
              <a:spcBef>
                <a:spcPct val="25000"/>
              </a:spcBef>
            </a:pPr>
            <a:r>
              <a:rPr lang="en-US" dirty="0"/>
              <a:t>What is the status of our relationships with the stakeholders?</a:t>
            </a:r>
          </a:p>
          <a:p>
            <a:pPr lvl="2">
              <a:spcBef>
                <a:spcPct val="25000"/>
              </a:spcBef>
            </a:pPr>
            <a:r>
              <a:rPr lang="en-US" dirty="0"/>
              <a:t>What sources of influence does the team have relative </a:t>
            </a:r>
            <a:br>
              <a:rPr lang="en-US" dirty="0"/>
            </a:br>
            <a:r>
              <a:rPr lang="en-US" dirty="0"/>
              <a:t>to the stakeholders?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120179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6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roject Management 6e. - Gray and Larson">
  <a:themeElements>
    <a:clrScheme name="">
      <a:dk1>
        <a:srgbClr val="000000"/>
      </a:dk1>
      <a:lt1>
        <a:srgbClr val="FFFFEF"/>
      </a:lt1>
      <a:dk2>
        <a:srgbClr val="000000"/>
      </a:dk2>
      <a:lt2>
        <a:srgbClr val="808080"/>
      </a:lt2>
      <a:accent1>
        <a:srgbClr val="00CC99"/>
      </a:accent1>
      <a:accent2>
        <a:srgbClr val="3333CC"/>
      </a:accent2>
      <a:accent3>
        <a:srgbClr val="FFFFF6"/>
      </a:accent3>
      <a:accent4>
        <a:srgbClr val="000000"/>
      </a:accent4>
      <a:accent5>
        <a:srgbClr val="AAE2CA"/>
      </a:accent5>
      <a:accent6>
        <a:srgbClr val="2D2DB9"/>
      </a:accent6>
      <a:hlink>
        <a:srgbClr val="CCCCFF"/>
      </a:hlink>
      <a:folHlink>
        <a:srgbClr val="B2B2B2"/>
      </a:folHlink>
    </a:clrScheme>
    <a:fontScheme name="Project Management 5e. - Gray and Lars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roject Management 5e. - Gray and Lars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oject Management 5e. - Gray and Lars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oject Management 5e. - Gray and Lars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oject Management 5e. - Gray and Lars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oject Management 5e. - Gray and Lars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oject Management 5e. - Gray and Lars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oject Management 5e. - Gray and Lars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4145</TotalTime>
  <Words>2482</Words>
  <Application>Microsoft Office PowerPoint</Application>
  <PresentationFormat>On-screen Show (4:3)</PresentationFormat>
  <Paragraphs>324</Paragraphs>
  <Slides>19</Slides>
  <Notes>19</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Tahoma</vt:lpstr>
      <vt:lpstr>Times New Roman</vt:lpstr>
      <vt:lpstr>Project Management 6e. - Gray and Larson</vt:lpstr>
      <vt:lpstr>PowerPoint Presentation</vt:lpstr>
      <vt:lpstr>Where We Are Now</vt:lpstr>
      <vt:lpstr>Managing versus Leading a Project</vt:lpstr>
      <vt:lpstr>Managing Project Stakeholders</vt:lpstr>
      <vt:lpstr>Network of Stakeholders</vt:lpstr>
      <vt:lpstr>Influence as Exchange</vt:lpstr>
      <vt:lpstr>Commonly Traded Organizational Currencies</vt:lpstr>
      <vt:lpstr>Organizational Currencies (cont’d)</vt:lpstr>
      <vt:lpstr>Mapping network dependencies</vt:lpstr>
      <vt:lpstr>Dependencies for Financial Software Installation Project</vt:lpstr>
      <vt:lpstr>Management by Wandering Around</vt:lpstr>
      <vt:lpstr>Managing Upward Relations</vt:lpstr>
      <vt:lpstr>The Significance of a Project Sponsor</vt:lpstr>
      <vt:lpstr>Leading by Example</vt:lpstr>
      <vt:lpstr>Ethics and Project Management</vt:lpstr>
      <vt:lpstr>Contradictions of Project Management</vt:lpstr>
      <vt:lpstr>Traits of an Effective Project Manager</vt:lpstr>
      <vt:lpstr>Suggestions for Project Managers</vt:lpstr>
      <vt:lpstr>Key Terms</vt:lpstr>
    </vt:vector>
  </TitlesOfParts>
  <Manager>Wanda Zeman</Manager>
  <Company>The McGraw-Hill Companies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6e</dc:title>
  <dc:subject>Chapter 10</dc:subject>
  <dc:creator>Charlie Cook - ccook@uwa.edu</dc:creator>
  <cp:lastModifiedBy>Chin-Sheng Chen</cp:lastModifiedBy>
  <cp:revision>72</cp:revision>
  <cp:lastPrinted>1601-01-01T00:00:00Z</cp:lastPrinted>
  <dcterms:created xsi:type="dcterms:W3CDTF">1901-01-01T06:00:00Z</dcterms:created>
  <dcterms:modified xsi:type="dcterms:W3CDTF">2015-11-24T07:41:29Z</dcterms:modified>
</cp:coreProperties>
</file>